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72" r:id="rId2"/>
    <p:sldId id="257" r:id="rId3"/>
    <p:sldId id="256" r:id="rId4"/>
    <p:sldId id="258" r:id="rId5"/>
    <p:sldId id="274" r:id="rId6"/>
    <p:sldId id="275" r:id="rId7"/>
    <p:sldId id="265" r:id="rId8"/>
    <p:sldId id="276" r:id="rId9"/>
    <p:sldId id="277" r:id="rId10"/>
    <p:sldId id="278" r:id="rId11"/>
    <p:sldId id="279" r:id="rId12"/>
    <p:sldId id="280" r:id="rId13"/>
    <p:sldId id="281" r:id="rId14"/>
    <p:sldId id="271" r:id="rId15"/>
    <p:sldId id="282" r:id="rId16"/>
    <p:sldId id="283" r:id="rId17"/>
    <p:sldId id="284" r:id="rId18"/>
    <p:sldId id="285" r:id="rId19"/>
    <p:sldId id="286" r:id="rId20"/>
    <p:sldId id="259" r:id="rId21"/>
    <p:sldId id="260" r:id="rId22"/>
    <p:sldId id="261" r:id="rId23"/>
    <p:sldId id="263" r:id="rId24"/>
    <p:sldId id="264" r:id="rId25"/>
    <p:sldId id="266" r:id="rId26"/>
    <p:sldId id="287" r:id="rId27"/>
    <p:sldId id="288" r:id="rId28"/>
    <p:sldId id="289" r:id="rId29"/>
    <p:sldId id="268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1469" r:id="rId43"/>
    <p:sldId id="1362" r:id="rId44"/>
    <p:sldId id="302" r:id="rId45"/>
    <p:sldId id="1152" r:id="rId46"/>
    <p:sldId id="1153" r:id="rId47"/>
    <p:sldId id="1154" r:id="rId48"/>
    <p:sldId id="1155" r:id="rId49"/>
    <p:sldId id="1156" r:id="rId50"/>
    <p:sldId id="1157" r:id="rId51"/>
    <p:sldId id="1158" r:id="rId52"/>
    <p:sldId id="1159" r:id="rId53"/>
    <p:sldId id="1160" r:id="rId54"/>
    <p:sldId id="1161" r:id="rId55"/>
    <p:sldId id="1162" r:id="rId56"/>
    <p:sldId id="1163" r:id="rId57"/>
    <p:sldId id="1395" r:id="rId58"/>
    <p:sldId id="1393" r:id="rId59"/>
    <p:sldId id="1164" r:id="rId60"/>
    <p:sldId id="1363" r:id="rId61"/>
    <p:sldId id="1364" r:id="rId62"/>
    <p:sldId id="1365" r:id="rId63"/>
    <p:sldId id="1166" r:id="rId64"/>
    <p:sldId id="1167" r:id="rId65"/>
    <p:sldId id="1168" r:id="rId66"/>
    <p:sldId id="1169" r:id="rId67"/>
    <p:sldId id="1170" r:id="rId68"/>
    <p:sldId id="1432" r:id="rId69"/>
    <p:sldId id="1433" r:id="rId70"/>
    <p:sldId id="1434" r:id="rId71"/>
    <p:sldId id="1435" r:id="rId72"/>
    <p:sldId id="1178" r:id="rId73"/>
    <p:sldId id="1354" r:id="rId74"/>
    <p:sldId id="1186" r:id="rId75"/>
    <p:sldId id="1187" r:id="rId76"/>
    <p:sldId id="1188" r:id="rId77"/>
    <p:sldId id="1382" r:id="rId78"/>
    <p:sldId id="1384" r:id="rId79"/>
    <p:sldId id="1383" r:id="rId80"/>
    <p:sldId id="1183" r:id="rId81"/>
    <p:sldId id="1373" r:id="rId82"/>
    <p:sldId id="1374" r:id="rId83"/>
    <p:sldId id="1357" r:id="rId84"/>
    <p:sldId id="1379" r:id="rId85"/>
    <p:sldId id="1399" r:id="rId86"/>
    <p:sldId id="1438" r:id="rId87"/>
    <p:sldId id="1439" r:id="rId88"/>
    <p:sldId id="1440" r:id="rId89"/>
    <p:sldId id="1441" r:id="rId90"/>
    <p:sldId id="1442" r:id="rId91"/>
    <p:sldId id="1443" r:id="rId92"/>
    <p:sldId id="1444" r:id="rId93"/>
    <p:sldId id="1445" r:id="rId94"/>
    <p:sldId id="1446" r:id="rId95"/>
    <p:sldId id="1447" r:id="rId96"/>
    <p:sldId id="1448" r:id="rId97"/>
    <p:sldId id="1449" r:id="rId98"/>
    <p:sldId id="1450" r:id="rId99"/>
    <p:sldId id="1451" r:id="rId100"/>
    <p:sldId id="1452" r:id="rId101"/>
    <p:sldId id="1453" r:id="rId102"/>
    <p:sldId id="1454" r:id="rId103"/>
    <p:sldId id="1455" r:id="rId104"/>
    <p:sldId id="1470" r:id="rId105"/>
    <p:sldId id="1457" r:id="rId106"/>
    <p:sldId id="1458" r:id="rId107"/>
    <p:sldId id="1459" r:id="rId108"/>
    <p:sldId id="1471" r:id="rId109"/>
    <p:sldId id="1461" r:id="rId110"/>
    <p:sldId id="1462" r:id="rId111"/>
    <p:sldId id="1463" r:id="rId112"/>
    <p:sldId id="1464" r:id="rId113"/>
    <p:sldId id="1465" r:id="rId114"/>
    <p:sldId id="1467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/>
    <p:restoredTop sz="94128"/>
  </p:normalViewPr>
  <p:slideViewPr>
    <p:cSldViewPr snapToGrid="0" showGuides="1">
      <p:cViewPr varScale="1">
        <p:scale>
          <a:sx n="129" d="100"/>
          <a:sy n="129" d="100"/>
        </p:scale>
        <p:origin x="216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Mean Absolute Error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Paired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Sheet2!$B$3:$B$8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cat>
          <c:val>
            <c:numRef>
              <c:f>Sheet2!$C$3:$C$8</c:f>
              <c:numCache>
                <c:formatCode>General</c:formatCode>
                <c:ptCount val="6"/>
                <c:pt idx="0">
                  <c:v>86.2</c:v>
                </c:pt>
                <c:pt idx="1">
                  <c:v>98.8</c:v>
                </c:pt>
                <c:pt idx="2">
                  <c:v>96.9</c:v>
                </c:pt>
                <c:pt idx="3">
                  <c:v>86</c:v>
                </c:pt>
                <c:pt idx="4">
                  <c:v>81.7</c:v>
                </c:pt>
                <c:pt idx="5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AE-492A-9A6F-232FDCDC5B10}"/>
            </c:ext>
          </c:extLst>
        </c:ser>
        <c:ser>
          <c:idx val="1"/>
          <c:order val="1"/>
          <c:tx>
            <c:strRef>
              <c:f>Sheet2!$D$2</c:f>
              <c:strCache>
                <c:ptCount val="1"/>
                <c:pt idx="0">
                  <c:v>Unpaired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Sheet2!$B$3:$B$8</c:f>
              <c:strCache>
                <c:ptCount val="6"/>
                <c:pt idx="0">
                  <c:v>Patient 1</c:v>
                </c:pt>
                <c:pt idx="1">
                  <c:v>Patient 2</c:v>
                </c:pt>
                <c:pt idx="2">
                  <c:v>Patient 3</c:v>
                </c:pt>
                <c:pt idx="3">
                  <c:v>Patient 4</c:v>
                </c:pt>
                <c:pt idx="4">
                  <c:v>Patient 5</c:v>
                </c:pt>
                <c:pt idx="5">
                  <c:v>Patient 6</c:v>
                </c:pt>
              </c:strCache>
            </c:strRef>
          </c:cat>
          <c:val>
            <c:numRef>
              <c:f>Sheet2!$D$3:$D$8</c:f>
              <c:numCache>
                <c:formatCode>General</c:formatCode>
                <c:ptCount val="6"/>
                <c:pt idx="0">
                  <c:v>70.3</c:v>
                </c:pt>
                <c:pt idx="1">
                  <c:v>76.2</c:v>
                </c:pt>
                <c:pt idx="2">
                  <c:v>75.5</c:v>
                </c:pt>
                <c:pt idx="3">
                  <c:v>75.2</c:v>
                </c:pt>
                <c:pt idx="4">
                  <c:v>72</c:v>
                </c:pt>
                <c:pt idx="5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AE-492A-9A6F-232FDCDC5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50901136"/>
        <c:axId val="-1936945216"/>
      </c:barChart>
      <c:catAx>
        <c:axId val="-18509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O"/>
          </a:p>
        </c:txPr>
        <c:crossAx val="-1936945216"/>
        <c:crosses val="autoZero"/>
        <c:auto val="1"/>
        <c:lblAlgn val="ctr"/>
        <c:lblOffset val="100"/>
        <c:noMultiLvlLbl val="0"/>
      </c:catAx>
      <c:valAx>
        <c:axId val="-193694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RO"/>
          </a:p>
        </c:txPr>
        <c:crossAx val="-185090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115A6-CCA8-4ACA-889B-692ECC32B569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5B8A1-22F3-4A9D-A64A-2FBBCFBEB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6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1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3764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76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2315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780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0728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60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07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3343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2448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927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3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3617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1208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6064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717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479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6289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4005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45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3536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922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55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675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8863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3996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9115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6724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7723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3906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46982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3022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242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5B8A1-22F3-4A9D-A64A-2FBBCFBEBE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9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4913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79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5252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21096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26009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68571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30243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16648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85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0839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B8945-918F-4F1B-BEEA-80798A04876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413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B8945-918F-4F1B-BEEA-80798A04876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1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in lower right corner</a:t>
            </a:r>
          </a:p>
          <a:p>
            <a:r>
              <a:rPr lang="en-US" dirty="0"/>
              <a:t>LAPGAN</a:t>
            </a:r>
            <a:r>
              <a:rPr lang="en-US" baseline="0" dirty="0"/>
              <a:t> next to it</a:t>
            </a:r>
          </a:p>
          <a:p>
            <a:r>
              <a:rPr lang="en-US" baseline="0" dirty="0"/>
              <a:t>6 classes from LSUN</a:t>
            </a:r>
          </a:p>
          <a:p>
            <a:r>
              <a:rPr lang="en-US" baseline="0" dirty="0"/>
              <a:t>Yellow circled images are closest real examples [to show it’s not just generating training data]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048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B8945-918F-4F1B-BEEA-80798A04876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98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B8945-918F-4F1B-BEEA-80798A04876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96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0679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38605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3764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22849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59684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5235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57362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78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 in lower right corner</a:t>
            </a:r>
          </a:p>
          <a:p>
            <a:r>
              <a:rPr lang="en-US" dirty="0"/>
              <a:t>LAPGAN</a:t>
            </a:r>
            <a:r>
              <a:rPr lang="en-US" baseline="0" dirty="0"/>
              <a:t> next to it</a:t>
            </a:r>
          </a:p>
          <a:p>
            <a:r>
              <a:rPr lang="en-US" baseline="0" dirty="0"/>
              <a:t>6 classes from LSUN</a:t>
            </a:r>
          </a:p>
          <a:p>
            <a:r>
              <a:rPr lang="en-US" baseline="0" dirty="0"/>
              <a:t>Yellow circled images are closest real examples [to show it’s not just generating training data]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798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98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9688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86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386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61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609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955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745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91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396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81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</a:t>
            </a:r>
            <a:r>
              <a:rPr lang="en-US" baseline="0" dirty="0"/>
              <a:t> are different draws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268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582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780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104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225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37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D96308-7A84-4AE6-AE54-0C7D6D4DC50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566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114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437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Adversarial is sharper</a:t>
            </a:r>
          </a:p>
          <a:p>
            <a:r>
              <a:rPr lang="en-US" dirty="0"/>
              <a:t>What’s the architecture here? Generative model receives current frame as input (vs. random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39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model receives</a:t>
            </a:r>
            <a:r>
              <a:rPr lang="en-US" baseline="0" dirty="0"/>
              <a:t> low res image as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1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A870-23E7-4BB2-B592-D23B14985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63524-31F6-4FE1-A4D2-18AA99C5C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8472E-9C5C-4C10-B0AA-D2808AF8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D8A79-BAA9-4048-9033-1442D7AF9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9D9C0-35F3-4FCD-9B7E-9DEFAA4A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8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D04C-5D81-47A0-919B-67212C72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9B0C4-C2E9-4B4A-88CA-8D277DAFF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5AAE8-F21E-402D-92B9-395AB42F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4A791-D328-47C8-A782-1AAED351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B77DF-AC0B-4A50-8F2C-6BEB1FED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3A294-4C57-490E-8029-2402B1B8A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85D07-2419-4B88-8617-7D334105F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2E21-562C-4408-A154-16BA9F9A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BCA09-605F-4257-98FB-2A074A84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6C08B-3046-4CFB-B766-0C64E68C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</p:spPr>
        <p:txBody>
          <a:bodyPr lIns="71437" tIns="71437" rIns="71437" bIns="71437"/>
          <a:lstStyle>
            <a:lvl1pPr defTabSz="410749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8668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1pPr>
            <a:lvl2pPr marL="530910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2pPr>
            <a:lvl3pPr marL="753151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3pPr>
            <a:lvl4pPr marL="975392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4pPr>
            <a:lvl5pPr marL="1197633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5967907" y="6505277"/>
            <a:ext cx="247257" cy="25558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410749">
              <a:defRPr sz="1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14550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CB63-469F-4E83-B52C-7B9E2796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27A55-05B0-4435-B784-CBA4AE4C8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5D725-EA3E-4901-937B-CC5F775B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6F222-0821-4FA1-A5F9-5A375784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AF8E5-67E7-4C10-888F-8BC95FEF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2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5C82-7DF7-482E-A788-0D33447B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22118-48A9-4976-A449-9CCF4D79E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D9760-A228-4C64-B5AA-566E58B6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ECE25-F90A-4E17-A081-9D51C565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6E287-D3A3-4B47-A5FB-C4F78AE4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E81E-8090-465C-9CA1-B5D7CF9E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FEB6-6084-4E60-BBE3-E15DD936C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B5E07-21E9-489B-A9DF-B35DCB3C2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7AB52-E321-4F5C-9B54-BAFB4327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AEA4F-5C6B-484D-B63D-37D1AC7B1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41C92-41E3-40B9-9D04-9C409D1D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1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F96B-9CD1-43BD-8268-447E74AAB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2178D-06E4-47A0-8A4C-EA684082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0B0AD-188A-4813-9475-859B27FBF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3E0C9-9709-4194-B188-F69EF374E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A8E83-8953-4B22-A903-BBAB675DD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1B61A-DCDC-4415-AB4B-DDF4372A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FC0EE-0566-41F5-BE49-DD7EA4B6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51374-8AF7-411B-8C28-DB6A7AD2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5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98DA-77B7-4DEC-9386-579DB7EE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3E7DF-90C9-40AF-9211-5BBF7EBA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072D0-DBB2-438D-AA4E-881D702F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1C510-22DF-4BB0-B6A0-3AA90906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9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EE70A-7EDB-4A81-9007-1C358A11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CA989-10EC-4376-8E19-1133A5FE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9DE85-FA5C-43E3-9F93-A498361B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C856-BE16-4966-9938-6CA0C3407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245B-574F-4FC4-A5F5-72BF2173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E8AE8-D87E-485C-9944-5A67CA936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81962-32C0-4B35-9905-F274F75E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8051F-4BC2-4EFE-9007-31DD5EE9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6B813-0DDB-4CFE-B086-2941F4E5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5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4779-6C29-4517-B02A-64F1B878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A5CD3-BC07-4A09-BDB9-B1A130737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BCEB0-FB95-47BB-BB82-097981E56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749DE-2847-4910-B0E1-1C1B6F3B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97D3-34D9-4231-AD95-0350481E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D3232-FD12-43F2-A69D-543A9090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8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735D8-1B4F-46C8-9643-D31C22AE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CF468-B16F-4F64-BF51-EAB4B3F60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2F759-7DFC-442D-A378-41E12CCCD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5D228-6AF7-4F6D-A098-7BCA48A5EDA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1D31C-E8C5-4A47-8922-1ECD9AAD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948F-44B7-47CE-964A-E3AF36BDD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1C96A-68BC-4926-BE64-0823744B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2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1760.png"/><Relationship Id="rId18" Type="http://schemas.openxmlformats.org/officeDocument/2006/relationships/image" Target="../media/image1810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1800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7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1780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Relationship Id="rId14" Type="http://schemas.openxmlformats.org/officeDocument/2006/relationships/image" Target="../media/image17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26.png"/><Relationship Id="rId9" Type="http://schemas.openxmlformats.org/officeDocument/2006/relationships/image" Target="../media/image25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61.jp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4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9.png"/><Relationship Id="rId5" Type="http://schemas.openxmlformats.org/officeDocument/2006/relationships/image" Target="../media/image610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30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52.png"/><Relationship Id="rId3" Type="http://schemas.openxmlformats.org/officeDocument/2006/relationships/image" Target="../media/image49.png"/><Relationship Id="rId21" Type="http://schemas.openxmlformats.org/officeDocument/2006/relationships/image" Target="../media/image55.png"/><Relationship Id="rId7" Type="http://schemas.openxmlformats.org/officeDocument/2006/relationships/image" Target="../media/image65.png"/><Relationship Id="rId12" Type="http://schemas.openxmlformats.org/officeDocument/2006/relationships/image" Target="../media/image69.jp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11" Type="http://schemas.openxmlformats.org/officeDocument/2006/relationships/image" Target="../media/image68.jpg"/><Relationship Id="rId24" Type="http://schemas.openxmlformats.org/officeDocument/2006/relationships/image" Target="../media/image57.png"/><Relationship Id="rId5" Type="http://schemas.openxmlformats.org/officeDocument/2006/relationships/image" Target="../media/image63.jp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61.jpg"/><Relationship Id="rId19" Type="http://schemas.openxmlformats.org/officeDocument/2006/relationships/image" Target="../media/image53.png"/><Relationship Id="rId4" Type="http://schemas.openxmlformats.org/officeDocument/2006/relationships/image" Target="../media/image62.jpg"/><Relationship Id="rId9" Type="http://schemas.openxmlformats.org/officeDocument/2006/relationships/image" Target="../media/image67.png"/><Relationship Id="rId14" Type="http://schemas.openxmlformats.org/officeDocument/2006/relationships/image" Target="../media/image47.png"/><Relationship Id="rId22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jpeg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2.jpeg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jpeg"/><Relationship Id="rId9" Type="http://schemas.openxmlformats.org/officeDocument/2006/relationships/image" Target="../media/image6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1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jpg"/><Relationship Id="rId18" Type="http://schemas.openxmlformats.org/officeDocument/2006/relationships/image" Target="../media/image67.png"/><Relationship Id="rId3" Type="http://schemas.openxmlformats.org/officeDocument/2006/relationships/image" Target="../media/image49.png"/><Relationship Id="rId7" Type="http://schemas.openxmlformats.org/officeDocument/2006/relationships/image" Target="../media/image69.jpg"/><Relationship Id="rId12" Type="http://schemas.openxmlformats.org/officeDocument/2006/relationships/image" Target="../media/image63.jp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5.jpg"/><Relationship Id="rId5" Type="http://schemas.openxmlformats.org/officeDocument/2006/relationships/image" Target="../media/image66.png"/><Relationship Id="rId15" Type="http://schemas.openxmlformats.org/officeDocument/2006/relationships/image" Target="../media/image78.png"/><Relationship Id="rId10" Type="http://schemas.openxmlformats.org/officeDocument/2006/relationships/image" Target="../media/image73.jpeg"/><Relationship Id="rId4" Type="http://schemas.openxmlformats.org/officeDocument/2006/relationships/image" Target="../media/image65.png"/><Relationship Id="rId9" Type="http://schemas.openxmlformats.org/officeDocument/2006/relationships/image" Target="../media/image80.png"/><Relationship Id="rId1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8" Type="http://schemas.openxmlformats.org/officeDocument/2006/relationships/image" Target="../media/image76.jpg"/><Relationship Id="rId3" Type="http://schemas.openxmlformats.org/officeDocument/2006/relationships/image" Target="../media/image77.png"/><Relationship Id="rId7" Type="http://schemas.openxmlformats.org/officeDocument/2006/relationships/image" Target="../media/image65.png"/><Relationship Id="rId17" Type="http://schemas.openxmlformats.org/officeDocument/2006/relationships/image" Target="../media/image63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5.jp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5" Type="http://schemas.openxmlformats.org/officeDocument/2006/relationships/image" Target="../media/image73.jpeg"/><Relationship Id="rId10" Type="http://schemas.openxmlformats.org/officeDocument/2006/relationships/image" Target="../media/image69.jpg"/><Relationship Id="rId19" Type="http://schemas.openxmlformats.org/officeDocument/2006/relationships/image" Target="../media/image86.png"/><Relationship Id="rId4" Type="http://schemas.openxmlformats.org/officeDocument/2006/relationships/image" Target="../media/image78.png"/><Relationship Id="rId9" Type="http://schemas.openxmlformats.org/officeDocument/2006/relationships/image" Target="../media/image68.jpg"/><Relationship Id="rId1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92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8.png"/><Relationship Id="rId1" Type="http://schemas.openxmlformats.org/officeDocument/2006/relationships/tags" Target="../tags/tag1.xml"/><Relationship Id="rId6" Type="http://schemas.openxmlformats.org/officeDocument/2006/relationships/image" Target="../media/image91.png"/><Relationship Id="rId11" Type="http://schemas.openxmlformats.org/officeDocument/2006/relationships/image" Target="../media/image83.png"/><Relationship Id="rId5" Type="http://schemas.openxmlformats.org/officeDocument/2006/relationships/image" Target="../media/image81.jpeg"/><Relationship Id="rId15" Type="http://schemas.openxmlformats.org/officeDocument/2006/relationships/image" Target="../media/image87.png"/><Relationship Id="rId10" Type="http://schemas.openxmlformats.org/officeDocument/2006/relationships/image" Target="../media/image77.png"/><Relationship Id="rId4" Type="http://schemas.openxmlformats.org/officeDocument/2006/relationships/image" Target="../media/image80.jpeg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18" Type="http://schemas.openxmlformats.org/officeDocument/2006/relationships/image" Target="../media/image72.jpe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74.jpeg"/><Relationship Id="rId7" Type="http://schemas.openxmlformats.org/officeDocument/2006/relationships/image" Target="../media/image92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8.png"/><Relationship Id="rId20" Type="http://schemas.openxmlformats.org/officeDocument/2006/relationships/image" Target="../media/image73.jpeg"/><Relationship Id="rId1" Type="http://schemas.openxmlformats.org/officeDocument/2006/relationships/tags" Target="../tags/tag2.xml"/><Relationship Id="rId6" Type="http://schemas.openxmlformats.org/officeDocument/2006/relationships/image" Target="../media/image91.png"/><Relationship Id="rId11" Type="http://schemas.openxmlformats.org/officeDocument/2006/relationships/image" Target="../media/image83.png"/><Relationship Id="rId5" Type="http://schemas.openxmlformats.org/officeDocument/2006/relationships/image" Target="../media/image81.jpeg"/><Relationship Id="rId15" Type="http://schemas.openxmlformats.org/officeDocument/2006/relationships/image" Target="../media/image87.png"/><Relationship Id="rId10" Type="http://schemas.openxmlformats.org/officeDocument/2006/relationships/image" Target="../media/image77.png"/><Relationship Id="rId19" Type="http://schemas.openxmlformats.org/officeDocument/2006/relationships/image" Target="../media/image71.jpeg"/><Relationship Id="rId4" Type="http://schemas.openxmlformats.org/officeDocument/2006/relationships/image" Target="../media/image80.jpeg"/><Relationship Id="rId9" Type="http://schemas.openxmlformats.org/officeDocument/2006/relationships/image" Target="../media/image82.png"/><Relationship Id="rId14" Type="http://schemas.openxmlformats.org/officeDocument/2006/relationships/image" Target="../media/image85.png"/><Relationship Id="rId22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77.png"/><Relationship Id="rId18" Type="http://schemas.openxmlformats.org/officeDocument/2006/relationships/image" Target="../media/image87.png"/><Relationship Id="rId26" Type="http://schemas.openxmlformats.org/officeDocument/2006/relationships/image" Target="../media/image102.png"/><Relationship Id="rId3" Type="http://schemas.openxmlformats.org/officeDocument/2006/relationships/image" Target="../media/image80.jpeg"/><Relationship Id="rId21" Type="http://schemas.openxmlformats.org/officeDocument/2006/relationships/image" Target="../media/image109.png"/><Relationship Id="rId7" Type="http://schemas.openxmlformats.org/officeDocument/2006/relationships/image" Target="../media/image91.png"/><Relationship Id="rId12" Type="http://schemas.openxmlformats.org/officeDocument/2006/relationships/image" Target="../media/image107.png"/><Relationship Id="rId17" Type="http://schemas.openxmlformats.org/officeDocument/2006/relationships/image" Target="../media/image82.png"/><Relationship Id="rId25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jpeg"/><Relationship Id="rId11" Type="http://schemas.openxmlformats.org/officeDocument/2006/relationships/image" Target="../media/image106.png"/><Relationship Id="rId24" Type="http://schemas.openxmlformats.org/officeDocument/2006/relationships/image" Target="../media/image95.png"/><Relationship Id="rId5" Type="http://schemas.openxmlformats.org/officeDocument/2006/relationships/image" Target="../media/image90.jpeg"/><Relationship Id="rId15" Type="http://schemas.openxmlformats.org/officeDocument/2006/relationships/image" Target="../media/image84.png"/><Relationship Id="rId23" Type="http://schemas.openxmlformats.org/officeDocument/2006/relationships/image" Target="../media/image89.png"/><Relationship Id="rId10" Type="http://schemas.openxmlformats.org/officeDocument/2006/relationships/image" Target="../media/image105.png"/><Relationship Id="rId19" Type="http://schemas.openxmlformats.org/officeDocument/2006/relationships/image" Target="../media/image94.png"/><Relationship Id="rId4" Type="http://schemas.openxmlformats.org/officeDocument/2006/relationships/image" Target="../media/image81.jpeg"/><Relationship Id="rId9" Type="http://schemas.openxmlformats.org/officeDocument/2006/relationships/image" Target="../media/image93.png"/><Relationship Id="rId14" Type="http://schemas.openxmlformats.org/officeDocument/2006/relationships/image" Target="../media/image83.png"/><Relationship Id="rId22" Type="http://schemas.openxmlformats.org/officeDocument/2006/relationships/image" Target="../media/image88.png"/><Relationship Id="rId27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5" Type="http://schemas.openxmlformats.org/officeDocument/2006/relationships/image" Target="../media/image111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jpg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36.jpg"/><Relationship Id="rId18" Type="http://schemas.openxmlformats.org/officeDocument/2006/relationships/image" Target="../media/image141.jpeg"/><Relationship Id="rId3" Type="http://schemas.openxmlformats.org/officeDocument/2006/relationships/image" Target="../media/image126.jpeg"/><Relationship Id="rId21" Type="http://schemas.openxmlformats.org/officeDocument/2006/relationships/image" Target="../media/image144.jpeg"/><Relationship Id="rId7" Type="http://schemas.openxmlformats.org/officeDocument/2006/relationships/image" Target="../media/image130.jpeg"/><Relationship Id="rId12" Type="http://schemas.openxmlformats.org/officeDocument/2006/relationships/image" Target="../media/image135.jpeg"/><Relationship Id="rId17" Type="http://schemas.openxmlformats.org/officeDocument/2006/relationships/image" Target="../media/image140.jpg"/><Relationship Id="rId2" Type="http://schemas.openxmlformats.org/officeDocument/2006/relationships/image" Target="../media/image125.jpg"/><Relationship Id="rId16" Type="http://schemas.openxmlformats.org/officeDocument/2006/relationships/image" Target="../media/image139.jpeg"/><Relationship Id="rId20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11" Type="http://schemas.openxmlformats.org/officeDocument/2006/relationships/image" Target="../media/image134.jpeg"/><Relationship Id="rId5" Type="http://schemas.openxmlformats.org/officeDocument/2006/relationships/image" Target="../media/image128.jpg"/><Relationship Id="rId15" Type="http://schemas.openxmlformats.org/officeDocument/2006/relationships/image" Target="../media/image138.jpeg"/><Relationship Id="rId10" Type="http://schemas.openxmlformats.org/officeDocument/2006/relationships/image" Target="../media/image133.jpeg"/><Relationship Id="rId19" Type="http://schemas.openxmlformats.org/officeDocument/2006/relationships/image" Target="../media/image142.jpeg"/><Relationship Id="rId4" Type="http://schemas.openxmlformats.org/officeDocument/2006/relationships/image" Target="../media/image127.jpeg"/><Relationship Id="rId9" Type="http://schemas.openxmlformats.org/officeDocument/2006/relationships/image" Target="../media/image132.jpg"/><Relationship Id="rId14" Type="http://schemas.openxmlformats.org/officeDocument/2006/relationships/image" Target="../media/image13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jpeg"/><Relationship Id="rId4" Type="http://schemas.openxmlformats.org/officeDocument/2006/relationships/image" Target="../media/image154.png"/><Relationship Id="rId9" Type="http://schemas.openxmlformats.org/officeDocument/2006/relationships/image" Target="../media/image159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6.jpg"/><Relationship Id="rId4" Type="http://schemas.openxmlformats.org/officeDocument/2006/relationships/image" Target="../media/image16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7.jpeg"/><Relationship Id="rId3" Type="http://schemas.openxmlformats.org/officeDocument/2006/relationships/image" Target="../media/image168.png"/><Relationship Id="rId7" Type="http://schemas.openxmlformats.org/officeDocument/2006/relationships/image" Target="../media/image172.jpeg"/><Relationship Id="rId12" Type="http://schemas.openxmlformats.org/officeDocument/2006/relationships/image" Target="../media/image176.jpg"/><Relationship Id="rId17" Type="http://schemas.openxmlformats.org/officeDocument/2006/relationships/image" Target="../media/image180.png"/><Relationship Id="rId2" Type="http://schemas.openxmlformats.org/officeDocument/2006/relationships/image" Target="../media/image167.jpeg"/><Relationship Id="rId16" Type="http://schemas.openxmlformats.org/officeDocument/2006/relationships/image" Target="../media/image17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11" Type="http://schemas.openxmlformats.org/officeDocument/2006/relationships/image" Target="../media/image175.jpeg"/><Relationship Id="rId5" Type="http://schemas.openxmlformats.org/officeDocument/2006/relationships/image" Target="../media/image170.jpeg"/><Relationship Id="rId15" Type="http://schemas.openxmlformats.org/officeDocument/2006/relationships/image" Target="../media/image190.png"/><Relationship Id="rId10" Type="http://schemas.openxmlformats.org/officeDocument/2006/relationships/image" Target="../media/image174.jpeg"/><Relationship Id="rId4" Type="http://schemas.openxmlformats.org/officeDocument/2006/relationships/image" Target="../media/image169.jpeg"/><Relationship Id="rId9" Type="http://schemas.openxmlformats.org/officeDocument/2006/relationships/image" Target="../media/image184.png"/><Relationship Id="rId14" Type="http://schemas.openxmlformats.org/officeDocument/2006/relationships/image" Target="../media/image178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4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5.png"/><Relationship Id="rId4" Type="http://schemas.openxmlformats.org/officeDocument/2006/relationships/notesSlide" Target="../notesSlides/notesSlide4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tiff"/><Relationship Id="rId7" Type="http://schemas.openxmlformats.org/officeDocument/2006/relationships/image" Target="../media/image21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jpg"/><Relationship Id="rId5" Type="http://schemas.openxmlformats.org/officeDocument/2006/relationships/image" Target="../media/image215.jpg"/><Relationship Id="rId4" Type="http://schemas.openxmlformats.org/officeDocument/2006/relationships/image" Target="../media/image214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81000"/>
            <a:ext cx="7772400" cy="2209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Networks.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Cycle GAN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6D59B22D-7140-3146-A744-2C1B8F10D341}"/>
              </a:ext>
            </a:extLst>
          </p:cNvPr>
          <p:cNvSpPr txBox="1"/>
          <p:nvPr/>
        </p:nvSpPr>
        <p:spPr>
          <a:xfrm>
            <a:off x="1560180" y="3217538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91936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make it generate different samples each time it is run?</a:t>
                </a:r>
              </a:p>
              <a:p>
                <a:pPr lvl="1"/>
                <a:r>
                  <a:rPr lang="en-US" dirty="0"/>
                  <a:t>input to model is noise</a:t>
                </a:r>
              </a:p>
              <a:p>
                <a:r>
                  <a:rPr lang="en-US" dirty="0"/>
                  <a:t>Generative model as a neural network</a:t>
                </a: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𝑮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|</m:t>
                    </m:r>
                    <m:r>
                      <a:rPr lang="en-US" b="1" i="1" smtClean="0">
                        <a:latin typeface="Cambria Math" charset="0"/>
                      </a:rPr>
                      <m:t>𝜽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differentiable</a:t>
                </a:r>
              </a:p>
              <a:p>
                <a:pPr lvl="1"/>
                <a:r>
                  <a:rPr lang="en-US" dirty="0"/>
                  <a:t>does not have to be invertible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typically has very high dimensionality (higher than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058401" y="3126186"/>
            <a:ext cx="1650852" cy="2192758"/>
            <a:chOff x="1079157" y="2168678"/>
            <a:chExt cx="2511706" cy="3336194"/>
          </a:xfrm>
        </p:grpSpPr>
        <p:grpSp>
          <p:nvGrpSpPr>
            <p:cNvPr id="5" name="Group 4"/>
            <p:cNvGrpSpPr/>
            <p:nvPr/>
          </p:nvGrpSpPr>
          <p:grpSpPr>
            <a:xfrm>
              <a:off x="1079157" y="2168678"/>
              <a:ext cx="2511706" cy="1796884"/>
              <a:chOff x="1192193" y="3107797"/>
              <a:chExt cx="2511706" cy="179688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27D5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27D5F0"/>
                    </a:solidFill>
                  </a:rPr>
                  <a:t>Generative</a:t>
                </a:r>
                <a:br>
                  <a:rPr lang="en-US" sz="2000" b="1" dirty="0">
                    <a:solidFill>
                      <a:srgbClr val="27D5F0"/>
                    </a:solidFill>
                  </a:rPr>
                </a:br>
                <a:r>
                  <a:rPr lang="en-US" sz="2000" b="1" dirty="0">
                    <a:solidFill>
                      <a:srgbClr val="27D5F0"/>
                    </a:solidFill>
                  </a:rPr>
                  <a:t>Model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3295" y="4081442"/>
              <a:ext cx="1423430" cy="142343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0058401" y="2352388"/>
            <a:ext cx="1650852" cy="789358"/>
            <a:chOff x="10058401" y="1703799"/>
            <a:chExt cx="1650852" cy="789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0058401" y="1703799"/>
                  <a:ext cx="1650852" cy="381004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noise 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27D5F0"/>
                          </a:solidFill>
                          <a:latin typeface="Cambria Math" charset="0"/>
                        </a:rPr>
                        <m:t>𝒛</m:t>
                      </m:r>
                    </m:oMath>
                  </a14:m>
                  <a:r>
                    <a:rPr lang="en-US" sz="2000" b="1" dirty="0">
                      <a:solidFill>
                        <a:srgbClr val="27D5F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8401" y="1703799"/>
                  <a:ext cx="1650852" cy="3810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524" b="-30159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>
              <a:off x="10883827" y="2084803"/>
              <a:ext cx="0" cy="408354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251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72452-911B-4FE3-BD47-0E1C9389D420}"/>
              </a:ext>
            </a:extLst>
          </p:cNvPr>
          <p:cNvSpPr txBox="1"/>
          <p:nvPr/>
        </p:nvSpPr>
        <p:spPr>
          <a:xfrm>
            <a:off x="1524000" y="1798425"/>
            <a:ext cx="8365600" cy="326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cs typeface="Helvetica" panose="020B0604020202020204" pitchFamily="34" charset="0"/>
              </a:rPr>
              <a:t>Multi-modality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Style control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More than two domains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8B995D-595E-1248-9D79-F74E064A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3145"/>
            <a:ext cx="9144000" cy="99689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4204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2BF0D4-077B-4ECC-952B-592EBFB50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9"/>
          <a:stretch/>
        </p:blipFill>
        <p:spPr>
          <a:xfrm>
            <a:off x="4055635" y="950568"/>
            <a:ext cx="6153073" cy="1190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8DBE4-4CB6-49D7-B920-8FC108688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9" r="66973"/>
          <a:stretch/>
        </p:blipFill>
        <p:spPr>
          <a:xfrm>
            <a:off x="4051973" y="950568"/>
            <a:ext cx="1219277" cy="1190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10391" y="260060"/>
            <a:ext cx="1155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Multi-modality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6D1D63-7C37-4C86-B6B7-644C045B0A34}"/>
              </a:ext>
            </a:extLst>
          </p:cNvPr>
          <p:cNvSpPr/>
          <p:nvPr/>
        </p:nvSpPr>
        <p:spPr>
          <a:xfrm>
            <a:off x="9240925" y="6421713"/>
            <a:ext cx="2990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Almahairi et al., ICML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1F021-7FD2-43DA-AC27-913ADF3A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499" y="2209326"/>
            <a:ext cx="8227724" cy="1925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1F274-415A-4DB7-8CAF-7713D2FD2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462"/>
          <a:stretch/>
        </p:blipFill>
        <p:spPr>
          <a:xfrm>
            <a:off x="1760591" y="950568"/>
            <a:ext cx="1219277" cy="11906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229F72-637F-41B9-9F86-09F72168539C}"/>
              </a:ext>
            </a:extLst>
          </p:cNvPr>
          <p:cNvCxnSpPr/>
          <p:nvPr/>
        </p:nvCxnSpPr>
        <p:spPr>
          <a:xfrm>
            <a:off x="3162747" y="1559862"/>
            <a:ext cx="699247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FAD0337-B744-4899-B729-B525DD726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276" y="4254396"/>
            <a:ext cx="5454168" cy="235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1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1D429F6-FE78-4E1F-99B2-7C81D1805FE4}"/>
                  </a:ext>
                </a:extLst>
              </p:cNvPr>
              <p:cNvSpPr/>
              <p:nvPr/>
            </p:nvSpPr>
            <p:spPr>
              <a:xfrm>
                <a:off x="2293721" y="1934803"/>
                <a:ext cx="836751" cy="883696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1D429F6-FE78-4E1F-99B2-7C81D1805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721" y="1934803"/>
                <a:ext cx="836751" cy="88369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20563F-6391-4939-AE66-F024F91F0C6A}"/>
                  </a:ext>
                </a:extLst>
              </p:cNvPr>
              <p:cNvSpPr/>
              <p:nvPr/>
            </p:nvSpPr>
            <p:spPr>
              <a:xfrm>
                <a:off x="2293721" y="3840854"/>
                <a:ext cx="836751" cy="883696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B20563F-6391-4939-AE66-F024F91F0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721" y="3840854"/>
                <a:ext cx="836751" cy="88369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6F35C8-0B52-41FF-9572-007D68F094C8}"/>
              </a:ext>
            </a:extLst>
          </p:cNvPr>
          <p:cNvSpPr/>
          <p:nvPr/>
        </p:nvSpPr>
        <p:spPr>
          <a:xfrm>
            <a:off x="203231" y="2176296"/>
            <a:ext cx="1704856" cy="2327169"/>
          </a:xfrm>
          <a:prstGeom prst="roundRect">
            <a:avLst>
              <a:gd name="adj" fmla="val 215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3EC5C4-26DA-4664-9BC7-763C99594DEC}"/>
              </a:ext>
            </a:extLst>
          </p:cNvPr>
          <p:cNvCxnSpPr/>
          <p:nvPr/>
        </p:nvCxnSpPr>
        <p:spPr>
          <a:xfrm>
            <a:off x="391260" y="2457563"/>
            <a:ext cx="76940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A084F-DCA1-4EE9-8C2F-E9DDF8230C56}"/>
                  </a:ext>
                </a:extLst>
              </p:cNvPr>
              <p:cNvSpPr txBox="1"/>
              <p:nvPr/>
            </p:nvSpPr>
            <p:spPr>
              <a:xfrm>
                <a:off x="1207775" y="2189627"/>
                <a:ext cx="7433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BA084F-DCA1-4EE9-8C2F-E9DDF8230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75" y="2189627"/>
                <a:ext cx="74334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C8497C-E8A7-4925-963B-80554F0C6068}"/>
              </a:ext>
            </a:extLst>
          </p:cNvPr>
          <p:cNvCxnSpPr>
            <a:cxnSpLocks/>
            <a:stCxn id="7" idx="5"/>
            <a:endCxn id="16" idx="1"/>
          </p:cNvCxnSpPr>
          <p:nvPr/>
        </p:nvCxnSpPr>
        <p:spPr>
          <a:xfrm>
            <a:off x="3007933" y="2689084"/>
            <a:ext cx="1172895" cy="12811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8BADCD7-A47B-4721-86E3-3D6868F46277}"/>
                  </a:ext>
                </a:extLst>
              </p:cNvPr>
              <p:cNvSpPr/>
              <p:nvPr/>
            </p:nvSpPr>
            <p:spPr>
              <a:xfrm>
                <a:off x="4058289" y="3840854"/>
                <a:ext cx="836751" cy="883696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80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8BADCD7-A47B-4721-86E3-3D6868F46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289" y="3840854"/>
                <a:ext cx="836751" cy="88369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716E84-8089-4702-8FAC-27BBDF071E5D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3130472" y="4282701"/>
            <a:ext cx="92781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E0EBDB-B3CB-434A-9E61-A9E15DD4EF8F}"/>
              </a:ext>
            </a:extLst>
          </p:cNvPr>
          <p:cNvCxnSpPr/>
          <p:nvPr/>
        </p:nvCxnSpPr>
        <p:spPr>
          <a:xfrm>
            <a:off x="391260" y="3583721"/>
            <a:ext cx="76940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CBDA81-637C-4FF7-8FD1-B141A827A6DD}"/>
                  </a:ext>
                </a:extLst>
              </p:cNvPr>
              <p:cNvSpPr txBox="1"/>
              <p:nvPr/>
            </p:nvSpPr>
            <p:spPr>
              <a:xfrm>
                <a:off x="1207775" y="3322961"/>
                <a:ext cx="578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CBDA81-637C-4FF7-8FD1-B141A827A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75" y="3322961"/>
                <a:ext cx="57810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42C0290-5579-453F-95B8-207D1B069214}"/>
                  </a:ext>
                </a:extLst>
              </p:cNvPr>
              <p:cNvSpPr/>
              <p:nvPr/>
            </p:nvSpPr>
            <p:spPr>
              <a:xfrm>
                <a:off x="4058288" y="1934801"/>
                <a:ext cx="836751" cy="883696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42C0290-5579-453F-95B8-207D1B069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288" y="1934801"/>
                <a:ext cx="836751" cy="88369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60046F-8612-488B-AC7B-D071C470DB01}"/>
              </a:ext>
            </a:extLst>
          </p:cNvPr>
          <p:cNvCxnSpPr>
            <a:cxnSpLocks/>
            <a:stCxn id="8" idx="7"/>
            <a:endCxn id="29" idx="3"/>
          </p:cNvCxnSpPr>
          <p:nvPr/>
        </p:nvCxnSpPr>
        <p:spPr>
          <a:xfrm flipV="1">
            <a:off x="3007932" y="2689084"/>
            <a:ext cx="1172894" cy="12811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15A490-559C-4A09-BF91-E93C980A63BD}"/>
              </a:ext>
            </a:extLst>
          </p:cNvPr>
          <p:cNvCxnSpPr>
            <a:cxnSpLocks/>
            <a:stCxn id="16" idx="0"/>
            <a:endCxn id="29" idx="4"/>
          </p:cNvCxnSpPr>
          <p:nvPr/>
        </p:nvCxnSpPr>
        <p:spPr>
          <a:xfrm flipH="1" flipV="1">
            <a:off x="4476664" y="2818498"/>
            <a:ext cx="1" cy="10223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459655E-73EF-4666-9F68-E8009B583BCE}"/>
                  </a:ext>
                </a:extLst>
              </p:cNvPr>
              <p:cNvSpPr/>
              <p:nvPr/>
            </p:nvSpPr>
            <p:spPr>
              <a:xfrm>
                <a:off x="5962699" y="1933695"/>
                <a:ext cx="836751" cy="883696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459655E-73EF-4666-9F68-E8009B583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99" y="1933695"/>
                <a:ext cx="836751" cy="88369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E20C18-4184-4EF2-A82E-9805D5745CE9}"/>
              </a:ext>
            </a:extLst>
          </p:cNvPr>
          <p:cNvCxnSpPr/>
          <p:nvPr/>
        </p:nvCxnSpPr>
        <p:spPr>
          <a:xfrm>
            <a:off x="391260" y="4146801"/>
            <a:ext cx="76940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009D4E-CCBE-4D3D-967E-CDB31704055B}"/>
                  </a:ext>
                </a:extLst>
              </p:cNvPr>
              <p:cNvSpPr txBox="1"/>
              <p:nvPr/>
            </p:nvSpPr>
            <p:spPr>
              <a:xfrm>
                <a:off x="1205304" y="3889627"/>
                <a:ext cx="600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009D4E-CCBE-4D3D-967E-CDB317040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304" y="3889627"/>
                <a:ext cx="600485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043C8E-C010-483F-9302-5CF23D1578C7}"/>
              </a:ext>
            </a:extLst>
          </p:cNvPr>
          <p:cNvCxnSpPr>
            <a:cxnSpLocks/>
            <a:stCxn id="16" idx="7"/>
            <a:endCxn id="36" idx="3"/>
          </p:cNvCxnSpPr>
          <p:nvPr/>
        </p:nvCxnSpPr>
        <p:spPr>
          <a:xfrm flipV="1">
            <a:off x="4772501" y="2687977"/>
            <a:ext cx="1312737" cy="12822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6A814A5-730A-42E9-AC49-3396C4F47C13}"/>
              </a:ext>
            </a:extLst>
          </p:cNvPr>
          <p:cNvCxnSpPr/>
          <p:nvPr/>
        </p:nvCxnSpPr>
        <p:spPr>
          <a:xfrm>
            <a:off x="391260" y="3020642"/>
            <a:ext cx="769403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DBA8D680-893E-4E03-AAD3-EB4CD0E45A7E}"/>
              </a:ext>
            </a:extLst>
          </p:cNvPr>
          <p:cNvCxnSpPr>
            <a:cxnSpLocks/>
            <a:stCxn id="8" idx="5"/>
            <a:endCxn id="36" idx="4"/>
          </p:cNvCxnSpPr>
          <p:nvPr/>
        </p:nvCxnSpPr>
        <p:spPr>
          <a:xfrm rot="5400000" flipH="1" flipV="1">
            <a:off x="3805631" y="2019692"/>
            <a:ext cx="1777744" cy="3373142"/>
          </a:xfrm>
          <a:prstGeom prst="curvedConnector3">
            <a:avLst>
              <a:gd name="adj1" fmla="val -20139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BDB232-C776-41B4-B621-F225CFCFD675}"/>
                  </a:ext>
                </a:extLst>
              </p:cNvPr>
              <p:cNvSpPr txBox="1"/>
              <p:nvPr/>
            </p:nvSpPr>
            <p:spPr>
              <a:xfrm>
                <a:off x="1210579" y="2756294"/>
                <a:ext cx="7548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𝐵𝐴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BDB232-C776-41B4-B621-F225CFCFD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579" y="2756294"/>
                <a:ext cx="754822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92F1765-261D-49EA-A8E1-B855E11B9638}"/>
              </a:ext>
            </a:extLst>
          </p:cNvPr>
          <p:cNvCxnSpPr>
            <a:cxnSpLocks/>
            <a:stCxn id="29" idx="6"/>
            <a:endCxn id="49" idx="1"/>
          </p:cNvCxnSpPr>
          <p:nvPr/>
        </p:nvCxnSpPr>
        <p:spPr>
          <a:xfrm>
            <a:off x="4895038" y="2376649"/>
            <a:ext cx="1196752" cy="157194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1C9903A-4D8C-4E60-A8F8-A5759F59B6A3}"/>
                  </a:ext>
                </a:extLst>
              </p:cNvPr>
              <p:cNvSpPr/>
              <p:nvPr/>
            </p:nvSpPr>
            <p:spPr>
              <a:xfrm>
                <a:off x="5969252" y="3819179"/>
                <a:ext cx="836751" cy="883696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1C9903A-4D8C-4E60-A8F8-A5759F59B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252" y="3819179"/>
                <a:ext cx="836751" cy="883696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E67189-8330-434B-A340-90FB8B1B9D3D}"/>
              </a:ext>
            </a:extLst>
          </p:cNvPr>
          <p:cNvCxnSpPr>
            <a:cxnSpLocks/>
            <a:stCxn id="16" idx="6"/>
            <a:endCxn id="49" idx="2"/>
          </p:cNvCxnSpPr>
          <p:nvPr/>
        </p:nvCxnSpPr>
        <p:spPr>
          <a:xfrm flipV="1">
            <a:off x="4895039" y="4261027"/>
            <a:ext cx="1074212" cy="216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7133EE9-EC59-4726-8AD0-D2609C1727A4}"/>
              </a:ext>
            </a:extLst>
          </p:cNvPr>
          <p:cNvGrpSpPr/>
          <p:nvPr/>
        </p:nvGrpSpPr>
        <p:grpSpPr>
          <a:xfrm>
            <a:off x="7362676" y="1943346"/>
            <a:ext cx="4512282" cy="2790854"/>
            <a:chOff x="7341161" y="3363359"/>
            <a:chExt cx="4512282" cy="279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21264D3-AEEA-45CF-BE84-4A39B5F37ECE}"/>
                    </a:ext>
                  </a:extLst>
                </p:cNvPr>
                <p:cNvSpPr/>
                <p:nvPr/>
              </p:nvSpPr>
              <p:spPr>
                <a:xfrm>
                  <a:off x="7341161" y="3364466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21264D3-AEEA-45CF-BE84-4A39B5F37E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1161" y="3364466"/>
                  <a:ext cx="836751" cy="88369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20BB474-815D-42A0-9B4B-5A47BA93F202}"/>
                    </a:ext>
                  </a:extLst>
                </p:cNvPr>
                <p:cNvSpPr/>
                <p:nvPr/>
              </p:nvSpPr>
              <p:spPr>
                <a:xfrm>
                  <a:off x="7341161" y="5270517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800"/>
                    <a:t> </a:t>
                  </a:r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420BB474-815D-42A0-9B4B-5A47BA93F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1161" y="5270517"/>
                  <a:ext cx="836751" cy="88369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CCA8F1C-D239-4A4B-BEFC-72E05ED2C4A6}"/>
                </a:ext>
              </a:extLst>
            </p:cNvPr>
            <p:cNvCxnSpPr>
              <a:cxnSpLocks/>
              <a:stCxn id="57" idx="5"/>
              <a:endCxn id="60" idx="1"/>
            </p:cNvCxnSpPr>
            <p:nvPr/>
          </p:nvCxnSpPr>
          <p:spPr>
            <a:xfrm>
              <a:off x="8055373" y="4118748"/>
              <a:ext cx="1172895" cy="128118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A4DEE21-A60E-4268-A97E-99A41F8D3AE8}"/>
                    </a:ext>
                  </a:extLst>
                </p:cNvPr>
                <p:cNvSpPr/>
                <p:nvPr/>
              </p:nvSpPr>
              <p:spPr>
                <a:xfrm>
                  <a:off x="9105729" y="5270517"/>
                  <a:ext cx="836751" cy="883696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800"/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A4DEE21-A60E-4268-A97E-99A41F8D3A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5729" y="5270517"/>
                  <a:ext cx="836751" cy="88369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BD44B6-FB8F-4E17-834D-FD4F4C554456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>
              <a:off x="8177912" y="5712365"/>
              <a:ext cx="92781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94CA566-5160-403D-8FBD-D0B9CF1EE2F1}"/>
                    </a:ext>
                  </a:extLst>
                </p:cNvPr>
                <p:cNvSpPr/>
                <p:nvPr/>
              </p:nvSpPr>
              <p:spPr>
                <a:xfrm>
                  <a:off x="9105728" y="3364465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94CA566-5160-403D-8FBD-D0B9CF1EE2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5728" y="3364465"/>
                  <a:ext cx="836751" cy="88369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F275335-2A84-487A-98AF-6C55C7C5AD1E}"/>
                </a:ext>
              </a:extLst>
            </p:cNvPr>
            <p:cNvCxnSpPr>
              <a:cxnSpLocks/>
              <a:stCxn id="58" idx="7"/>
              <a:endCxn id="62" idx="3"/>
            </p:cNvCxnSpPr>
            <p:nvPr/>
          </p:nvCxnSpPr>
          <p:spPr>
            <a:xfrm flipV="1">
              <a:off x="8055373" y="4118747"/>
              <a:ext cx="1172894" cy="128118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64DCF08-A362-4953-A77D-A580CF4459C3}"/>
                </a:ext>
              </a:extLst>
            </p:cNvPr>
            <p:cNvCxnSpPr>
              <a:cxnSpLocks/>
              <a:stCxn id="60" idx="0"/>
              <a:endCxn id="62" idx="4"/>
            </p:cNvCxnSpPr>
            <p:nvPr/>
          </p:nvCxnSpPr>
          <p:spPr>
            <a:xfrm flipH="1" flipV="1">
              <a:off x="9524104" y="4248161"/>
              <a:ext cx="1" cy="102235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DC114F6-A11E-4E83-8156-D1E59C225A10}"/>
                    </a:ext>
                  </a:extLst>
                </p:cNvPr>
                <p:cNvSpPr/>
                <p:nvPr/>
              </p:nvSpPr>
              <p:spPr>
                <a:xfrm>
                  <a:off x="11010139" y="3363359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BDC114F6-A11E-4E83-8156-D1E59C225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0139" y="3363359"/>
                  <a:ext cx="836751" cy="883696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CAEAFC-A9A5-4111-99D0-DC72A2330A93}"/>
                </a:ext>
              </a:extLst>
            </p:cNvPr>
            <p:cNvCxnSpPr>
              <a:cxnSpLocks/>
              <a:stCxn id="60" idx="7"/>
              <a:endCxn id="65" idx="3"/>
            </p:cNvCxnSpPr>
            <p:nvPr/>
          </p:nvCxnSpPr>
          <p:spPr>
            <a:xfrm flipV="1">
              <a:off x="9819941" y="4117641"/>
              <a:ext cx="1312737" cy="128229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55E97502-EE04-4D70-8686-BBCF13BBD4AB}"/>
                </a:ext>
              </a:extLst>
            </p:cNvPr>
            <p:cNvCxnSpPr>
              <a:cxnSpLocks/>
              <a:stCxn id="58" idx="5"/>
              <a:endCxn id="65" idx="4"/>
            </p:cNvCxnSpPr>
            <p:nvPr/>
          </p:nvCxnSpPr>
          <p:spPr>
            <a:xfrm rot="5400000" flipH="1" flipV="1">
              <a:off x="8853072" y="3449356"/>
              <a:ext cx="1777744" cy="3373142"/>
            </a:xfrm>
            <a:prstGeom prst="curvedConnector3">
              <a:avLst>
                <a:gd name="adj1" fmla="val -2013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02968C1-0016-4605-BADC-BE62A367EC47}"/>
                </a:ext>
              </a:extLst>
            </p:cNvPr>
            <p:cNvCxnSpPr>
              <a:cxnSpLocks/>
              <a:stCxn id="62" idx="6"/>
              <a:endCxn id="69" idx="1"/>
            </p:cNvCxnSpPr>
            <p:nvPr/>
          </p:nvCxnSpPr>
          <p:spPr>
            <a:xfrm>
              <a:off x="9942479" y="3806313"/>
              <a:ext cx="1196752" cy="157194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EA235D8-4C1B-4EFA-AD97-0CCDBD7DA633}"/>
                    </a:ext>
                  </a:extLst>
                </p:cNvPr>
                <p:cNvSpPr/>
                <p:nvPr/>
              </p:nvSpPr>
              <p:spPr>
                <a:xfrm>
                  <a:off x="11016692" y="5248842"/>
                  <a:ext cx="836751" cy="883696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2800"/>
                    <a:t> </a:t>
                  </a:r>
                  <a14:m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EA235D8-4C1B-4EFA-AD97-0CCDBD7DA6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6692" y="5248842"/>
                  <a:ext cx="836751" cy="88369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8575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1ED7A56-3C29-433E-9DE4-10BF0D09563E}"/>
                </a:ext>
              </a:extLst>
            </p:cNvPr>
            <p:cNvCxnSpPr>
              <a:cxnSpLocks/>
              <a:stCxn id="60" idx="6"/>
              <a:endCxn id="69" idx="2"/>
            </p:cNvCxnSpPr>
            <p:nvPr/>
          </p:nvCxnSpPr>
          <p:spPr>
            <a:xfrm flipV="1">
              <a:off x="9942480" y="5690690"/>
              <a:ext cx="1074212" cy="21675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A0D65EE-C07C-410C-8E39-D50C5F2038F5}"/>
              </a:ext>
            </a:extLst>
          </p:cNvPr>
          <p:cNvSpPr/>
          <p:nvPr/>
        </p:nvSpPr>
        <p:spPr>
          <a:xfrm>
            <a:off x="9240925" y="6421713"/>
            <a:ext cx="2990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Almahairi et al., ICML 2018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06E09D-9A4E-8747-9CF9-58900DB87BBC}"/>
              </a:ext>
            </a:extLst>
          </p:cNvPr>
          <p:cNvSpPr txBox="1"/>
          <p:nvPr/>
        </p:nvSpPr>
        <p:spPr>
          <a:xfrm>
            <a:off x="310391" y="260060"/>
            <a:ext cx="1155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Multi-modality</a:t>
            </a:r>
          </a:p>
        </p:txBody>
      </p:sp>
    </p:spTree>
    <p:extLst>
      <p:ext uri="{BB962C8B-B14F-4D97-AF65-F5344CB8AC3E}">
        <p14:creationId xmlns:p14="http://schemas.microsoft.com/office/powerpoint/2010/main" val="21334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  <p:bldP spid="29" grpId="0" animBg="1"/>
      <p:bldP spid="36" grpId="0" animBg="1"/>
      <p:bldP spid="38" grpId="0"/>
      <p:bldP spid="46" grpId="0"/>
      <p:bldP spid="4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13397-CD5F-4111-8B60-487EDA463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3"/>
          <a:stretch/>
        </p:blipFill>
        <p:spPr>
          <a:xfrm>
            <a:off x="3425135" y="1166310"/>
            <a:ext cx="7541670" cy="485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B3FFE-ABE2-407B-AB64-299A6F58A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0" r="87662"/>
          <a:stretch/>
        </p:blipFill>
        <p:spPr>
          <a:xfrm>
            <a:off x="1328009" y="1166309"/>
            <a:ext cx="1081703" cy="48525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C010BE-805C-4474-9486-A2D57EE68FD8}"/>
              </a:ext>
            </a:extLst>
          </p:cNvPr>
          <p:cNvCxnSpPr/>
          <p:nvPr/>
        </p:nvCxnSpPr>
        <p:spPr>
          <a:xfrm>
            <a:off x="2532033" y="3608631"/>
            <a:ext cx="7694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3BF7026-277B-463C-B942-B40345D868F8}"/>
              </a:ext>
            </a:extLst>
          </p:cNvPr>
          <p:cNvSpPr/>
          <p:nvPr/>
        </p:nvSpPr>
        <p:spPr>
          <a:xfrm>
            <a:off x="9240925" y="6421713"/>
            <a:ext cx="2990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Almahairi et al., ICML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017A0-C913-E249-8C38-BB483B8E0210}"/>
              </a:ext>
            </a:extLst>
          </p:cNvPr>
          <p:cNvSpPr txBox="1"/>
          <p:nvPr/>
        </p:nvSpPr>
        <p:spPr>
          <a:xfrm>
            <a:off x="310391" y="260060"/>
            <a:ext cx="1155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Multi-modality</a:t>
            </a:r>
          </a:p>
        </p:txBody>
      </p:sp>
    </p:spTree>
    <p:extLst>
      <p:ext uri="{BB962C8B-B14F-4D97-AF65-F5344CB8AC3E}">
        <p14:creationId xmlns:p14="http://schemas.microsoft.com/office/powerpoint/2010/main" val="42507499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8B995D-595E-1248-9D79-F74E064A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3145"/>
            <a:ext cx="9144000" cy="99689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86B98-2425-144B-9331-5897C093C5E5}"/>
              </a:ext>
            </a:extLst>
          </p:cNvPr>
          <p:cNvSpPr txBox="1"/>
          <p:nvPr/>
        </p:nvSpPr>
        <p:spPr>
          <a:xfrm>
            <a:off x="1524000" y="1798425"/>
            <a:ext cx="8365600" cy="326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Multi-modality</a:t>
            </a:r>
          </a:p>
          <a:p>
            <a:pPr>
              <a:lnSpc>
                <a:spcPct val="200000"/>
              </a:lnSpc>
            </a:pPr>
            <a:r>
              <a:rPr lang="en-US" sz="3600" b="1" dirty="0">
                <a:cs typeface="Helvetica" panose="020B0604020202020204" pitchFamily="34" charset="0"/>
              </a:rPr>
              <a:t>Style control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More than two domains</a:t>
            </a:r>
          </a:p>
        </p:txBody>
      </p:sp>
    </p:spTree>
    <p:extLst>
      <p:ext uri="{BB962C8B-B14F-4D97-AF65-F5344CB8AC3E}">
        <p14:creationId xmlns:p14="http://schemas.microsoft.com/office/powerpoint/2010/main" val="6944684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50C2E-2515-44FB-8B12-D44383D8E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758" y="1080527"/>
            <a:ext cx="7684485" cy="1781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6313D6-58F2-4BBF-BFE5-CCB39F28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61" y="3041725"/>
            <a:ext cx="3698877" cy="3640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9D5557-5C50-40CE-B3D6-D0E49064D680}"/>
              </a:ext>
            </a:extLst>
          </p:cNvPr>
          <p:cNvSpPr txBox="1"/>
          <p:nvPr/>
        </p:nvSpPr>
        <p:spPr>
          <a:xfrm>
            <a:off x="9565534" y="6473279"/>
            <a:ext cx="2663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Chang et al., CVPR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695EC-236F-4B69-BCDC-3771875881B2}"/>
              </a:ext>
            </a:extLst>
          </p:cNvPr>
          <p:cNvSpPr txBox="1"/>
          <p:nvPr/>
        </p:nvSpPr>
        <p:spPr>
          <a:xfrm>
            <a:off x="310391" y="260060"/>
            <a:ext cx="1158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Style Control</a:t>
            </a:r>
          </a:p>
        </p:txBody>
      </p:sp>
    </p:spTree>
    <p:extLst>
      <p:ext uri="{BB962C8B-B14F-4D97-AF65-F5344CB8AC3E}">
        <p14:creationId xmlns:p14="http://schemas.microsoft.com/office/powerpoint/2010/main" val="2983574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A0BD0C-DB35-4B10-B455-4E5DDD009A11}"/>
              </a:ext>
            </a:extLst>
          </p:cNvPr>
          <p:cNvSpPr/>
          <p:nvPr/>
        </p:nvSpPr>
        <p:spPr>
          <a:xfrm>
            <a:off x="439481" y="2085678"/>
            <a:ext cx="3154737" cy="22349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A66230-343C-45CA-B202-28A70B5DA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14" t="989" r="1414" b="3231"/>
          <a:stretch/>
        </p:blipFill>
        <p:spPr>
          <a:xfrm>
            <a:off x="609031" y="2535466"/>
            <a:ext cx="1335538" cy="1305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15810-527B-498F-B87E-1092989EF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781" y="2535466"/>
            <a:ext cx="1305014" cy="1305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73E71F-DACD-422A-B881-735BE0F1B46C}"/>
                  </a:ext>
                </a:extLst>
              </p:cNvPr>
              <p:cNvSpPr txBox="1"/>
              <p:nvPr/>
            </p:nvSpPr>
            <p:spPr>
              <a:xfrm>
                <a:off x="609031" y="2166134"/>
                <a:ext cx="14441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Reference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000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73E71F-DACD-422A-B881-735BE0F1B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31" y="2166134"/>
                <a:ext cx="1444113" cy="400110"/>
              </a:xfrm>
              <a:prstGeom prst="rect">
                <a:avLst/>
              </a:prstGeom>
              <a:blipFill>
                <a:blip r:embed="rId5"/>
                <a:stretch>
                  <a:fillRect l="-5263" t="-6250" b="-2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1BCCC-6856-4274-95A7-60338C6EFC27}"/>
                  </a:ext>
                </a:extLst>
              </p:cNvPr>
              <p:cNvSpPr txBox="1"/>
              <p:nvPr/>
            </p:nvSpPr>
            <p:spPr>
              <a:xfrm>
                <a:off x="2269390" y="2167824"/>
                <a:ext cx="11010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Source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51BCCC-6856-4274-95A7-60338C6E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390" y="2167824"/>
                <a:ext cx="1101007" cy="400110"/>
              </a:xfrm>
              <a:prstGeom prst="rect">
                <a:avLst/>
              </a:prstGeom>
              <a:blipFill>
                <a:blip r:embed="rId6"/>
                <a:stretch>
                  <a:fillRect l="-5747" t="-6250" b="-2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A47CD3-2E38-4F3D-A733-84A6070A876E}"/>
              </a:ext>
            </a:extLst>
          </p:cNvPr>
          <p:cNvSpPr/>
          <p:nvPr/>
        </p:nvSpPr>
        <p:spPr>
          <a:xfrm>
            <a:off x="4518631" y="2085678"/>
            <a:ext cx="3154737" cy="22349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935B55-5C1D-4297-91A4-62F0A028B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314" y="2535466"/>
            <a:ext cx="1278913" cy="13050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E325E2-943D-4FBA-B5E4-B602D14EF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5966" y="2535466"/>
            <a:ext cx="1305014" cy="1305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B6755C-593F-4E4B-AB29-48EC1732D68F}"/>
                  </a:ext>
                </a:extLst>
              </p:cNvPr>
              <p:cNvSpPr txBox="1"/>
              <p:nvPr/>
            </p:nvSpPr>
            <p:spPr>
              <a:xfrm>
                <a:off x="6522408" y="2173089"/>
                <a:ext cx="7713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B6755C-593F-4E4B-AB29-48EC1732D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08" y="2173089"/>
                <a:ext cx="771365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CF2820-5BB5-42F9-AF4B-9D3214EF7E34}"/>
                  </a:ext>
                </a:extLst>
              </p:cNvPr>
              <p:cNvSpPr txBox="1"/>
              <p:nvPr/>
            </p:nvSpPr>
            <p:spPr>
              <a:xfrm>
                <a:off x="4907029" y="2173089"/>
                <a:ext cx="1022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ACF2820-5BB5-42F9-AF4B-9D3214EF7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029" y="2173089"/>
                <a:ext cx="1022524" cy="4001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5E468BD-E3BB-4CAA-A9D4-B140F07A0087}"/>
              </a:ext>
            </a:extLst>
          </p:cNvPr>
          <p:cNvGrpSpPr/>
          <p:nvPr/>
        </p:nvGrpSpPr>
        <p:grpSpPr>
          <a:xfrm>
            <a:off x="1331088" y="1019252"/>
            <a:ext cx="5577003" cy="1153836"/>
            <a:chOff x="1331087" y="933188"/>
            <a:chExt cx="5577004" cy="1153836"/>
          </a:xfrm>
        </p:grpSpPr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BED5263-B655-4E55-BA0E-1F413FC097B4}"/>
                </a:ext>
              </a:extLst>
            </p:cNvPr>
            <p:cNvCxnSpPr>
              <a:cxnSpLocks/>
              <a:stCxn id="14" idx="0"/>
              <a:endCxn id="24" idx="0"/>
            </p:cNvCxnSpPr>
            <p:nvPr/>
          </p:nvCxnSpPr>
          <p:spPr>
            <a:xfrm rot="16200000" flipH="1">
              <a:off x="4116111" y="-704955"/>
              <a:ext cx="6955" cy="5577004"/>
            </a:xfrm>
            <a:prstGeom prst="bentConnector3">
              <a:avLst>
                <a:gd name="adj1" fmla="val -328684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549898-F413-4DD4-8BB7-1286669F6264}"/>
                </a:ext>
              </a:extLst>
            </p:cNvPr>
            <p:cNvSpPr txBox="1"/>
            <p:nvPr/>
          </p:nvSpPr>
          <p:spPr>
            <a:xfrm>
              <a:off x="3874777" y="933188"/>
              <a:ext cx="396262" cy="64633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3600"/>
                <a:t>F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462662-B0C4-4587-B82B-F87CAA7C6703}"/>
              </a:ext>
            </a:extLst>
          </p:cNvPr>
          <p:cNvGrpSpPr/>
          <p:nvPr/>
        </p:nvGrpSpPr>
        <p:grpSpPr>
          <a:xfrm>
            <a:off x="3594218" y="2864805"/>
            <a:ext cx="924413" cy="646331"/>
            <a:chOff x="3594217" y="2864807"/>
            <a:chExt cx="924413" cy="646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DBC00FF-A742-4B64-824C-9B3A8EDB68D8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>
            <a:xfrm>
              <a:off x="3594217" y="3203128"/>
              <a:ext cx="9244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017844-A2CA-4586-A488-2784FECD6A84}"/>
                </a:ext>
              </a:extLst>
            </p:cNvPr>
            <p:cNvSpPr txBox="1"/>
            <p:nvPr/>
          </p:nvSpPr>
          <p:spPr>
            <a:xfrm>
              <a:off x="3820570" y="2864807"/>
              <a:ext cx="476412" cy="64633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3600"/>
                <a:t>G</a:t>
              </a: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2D95A51-668E-4B4B-AD58-4924F6EEABAA}"/>
              </a:ext>
            </a:extLst>
          </p:cNvPr>
          <p:cNvSpPr/>
          <p:nvPr/>
        </p:nvSpPr>
        <p:spPr>
          <a:xfrm>
            <a:off x="8597783" y="2085678"/>
            <a:ext cx="3154737" cy="22349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0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12EF617-A65F-468B-BB61-2D9AC2DAF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14" t="989" r="1414" b="3231"/>
          <a:stretch/>
        </p:blipFill>
        <p:spPr>
          <a:xfrm>
            <a:off x="8767334" y="2535466"/>
            <a:ext cx="1335538" cy="13050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BDEB021-E272-4AAD-A7FE-A186E35F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085" y="2535466"/>
            <a:ext cx="1305014" cy="1305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678994-08A6-4650-AA0F-61816CE04FC8}"/>
                  </a:ext>
                </a:extLst>
              </p:cNvPr>
              <p:cNvSpPr txBox="1"/>
              <p:nvPr/>
            </p:nvSpPr>
            <p:spPr>
              <a:xfrm>
                <a:off x="8767334" y="2166134"/>
                <a:ext cx="14441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Reference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000" b="1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678994-08A6-4650-AA0F-61816CE04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334" y="2166134"/>
                <a:ext cx="1444113" cy="400110"/>
              </a:xfrm>
              <a:prstGeom prst="rect">
                <a:avLst/>
              </a:prstGeom>
              <a:blipFill>
                <a:blip r:embed="rId11"/>
                <a:stretch>
                  <a:fillRect l="-3478" t="-6250" b="-2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131FEE-2453-4C77-8251-8B483413C0A2}"/>
                  </a:ext>
                </a:extLst>
              </p:cNvPr>
              <p:cNvSpPr txBox="1"/>
              <p:nvPr/>
            </p:nvSpPr>
            <p:spPr>
              <a:xfrm>
                <a:off x="10427694" y="2167824"/>
                <a:ext cx="11010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/>
                  <a:t>Source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131FEE-2453-4C77-8251-8B483413C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94" y="2167824"/>
                <a:ext cx="1101007" cy="400110"/>
              </a:xfrm>
              <a:prstGeom prst="rect">
                <a:avLst/>
              </a:prstGeom>
              <a:blipFill>
                <a:blip r:embed="rId12"/>
                <a:stretch>
                  <a:fillRect l="-4545" t="-6250" b="-2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A3E53C53-F1BB-4ED9-88C6-2CC40C2D1428}"/>
              </a:ext>
            </a:extLst>
          </p:cNvPr>
          <p:cNvGrpSpPr/>
          <p:nvPr/>
        </p:nvGrpSpPr>
        <p:grpSpPr>
          <a:xfrm>
            <a:off x="7690807" y="2864805"/>
            <a:ext cx="924413" cy="646331"/>
            <a:chOff x="7690806" y="2864807"/>
            <a:chExt cx="924413" cy="646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0C5800-D0B4-4FBE-A622-B69EE090001C}"/>
                </a:ext>
              </a:extLst>
            </p:cNvPr>
            <p:cNvCxnSpPr>
              <a:cxnSpLocks/>
            </p:cNvCxnSpPr>
            <p:nvPr/>
          </p:nvCxnSpPr>
          <p:spPr>
            <a:xfrm>
              <a:off x="7690806" y="3203128"/>
              <a:ext cx="9244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16100E-5738-4222-B183-72065D821398}"/>
                </a:ext>
              </a:extLst>
            </p:cNvPr>
            <p:cNvSpPr txBox="1"/>
            <p:nvPr/>
          </p:nvSpPr>
          <p:spPr>
            <a:xfrm>
              <a:off x="7917159" y="2864807"/>
              <a:ext cx="476412" cy="646332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3600"/>
                <a:t>G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0478FC-707A-42E0-A1F9-4B7443066AD9}"/>
              </a:ext>
            </a:extLst>
          </p:cNvPr>
          <p:cNvGrpSpPr/>
          <p:nvPr/>
        </p:nvGrpSpPr>
        <p:grpSpPr>
          <a:xfrm>
            <a:off x="5328448" y="1267608"/>
            <a:ext cx="5614255" cy="929673"/>
            <a:chOff x="5328448" y="1267607"/>
            <a:chExt cx="5614255" cy="929673"/>
          </a:xfrm>
        </p:grpSpPr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5EDFF029-F14B-4A07-8D03-E51C50427BF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132098" y="-613325"/>
              <a:ext cx="6955" cy="5614255"/>
            </a:xfrm>
            <a:prstGeom prst="bentConnector3">
              <a:avLst>
                <a:gd name="adj1" fmla="val -870047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0AC03D-B1BF-4644-A606-56360FBB7023}"/>
                </a:ext>
              </a:extLst>
            </p:cNvPr>
            <p:cNvSpPr txBox="1"/>
            <p:nvPr/>
          </p:nvSpPr>
          <p:spPr>
            <a:xfrm>
              <a:off x="7917159" y="1267607"/>
              <a:ext cx="396262" cy="64633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3600"/>
                <a:t>F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1F4CCE-C623-4FD7-9D7A-C1DC8D68DB58}"/>
              </a:ext>
            </a:extLst>
          </p:cNvPr>
          <p:cNvGrpSpPr/>
          <p:nvPr/>
        </p:nvGrpSpPr>
        <p:grpSpPr>
          <a:xfrm>
            <a:off x="5107166" y="3840478"/>
            <a:ext cx="607859" cy="1614519"/>
            <a:chOff x="5107166" y="3840480"/>
            <a:chExt cx="607859" cy="161451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1ED725B-FCB1-41FD-B477-960627A71C47}"/>
                </a:ext>
              </a:extLst>
            </p:cNvPr>
            <p:cNvCxnSpPr>
              <a:cxnSpLocks/>
            </p:cNvCxnSpPr>
            <p:nvPr/>
          </p:nvCxnSpPr>
          <p:spPr>
            <a:xfrm>
              <a:off x="5411096" y="3840480"/>
              <a:ext cx="0" cy="935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074792-5763-4688-9A71-E226136EE441}"/>
                </a:ext>
              </a:extLst>
            </p:cNvPr>
            <p:cNvSpPr txBox="1"/>
            <p:nvPr/>
          </p:nvSpPr>
          <p:spPr>
            <a:xfrm>
              <a:off x="5107166" y="4808668"/>
              <a:ext cx="607859" cy="64633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3600"/>
                <a:t>D</a:t>
              </a:r>
              <a:r>
                <a:rPr lang="en-US" sz="3600" baseline="-25000"/>
                <a:t>y</a:t>
              </a:r>
              <a:endParaRPr lang="en-US" sz="360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8A8CE81-040C-4989-93D0-5C83644DBCB1}"/>
              </a:ext>
            </a:extLst>
          </p:cNvPr>
          <p:cNvGrpSpPr/>
          <p:nvPr/>
        </p:nvGrpSpPr>
        <p:grpSpPr>
          <a:xfrm>
            <a:off x="6576105" y="3840478"/>
            <a:ext cx="601447" cy="1614519"/>
            <a:chOff x="6576106" y="3840480"/>
            <a:chExt cx="601447" cy="161451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1C29AF-8010-4AE0-9B63-BAF361228FB8}"/>
                </a:ext>
              </a:extLst>
            </p:cNvPr>
            <p:cNvCxnSpPr>
              <a:cxnSpLocks/>
            </p:cNvCxnSpPr>
            <p:nvPr/>
          </p:nvCxnSpPr>
          <p:spPr>
            <a:xfrm>
              <a:off x="6880036" y="3840480"/>
              <a:ext cx="0" cy="9359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02394B-337A-4C10-93EF-E62942DE2794}"/>
                </a:ext>
              </a:extLst>
            </p:cNvPr>
            <p:cNvSpPr txBox="1"/>
            <p:nvPr/>
          </p:nvSpPr>
          <p:spPr>
            <a:xfrm>
              <a:off x="6576106" y="4808668"/>
              <a:ext cx="601447" cy="646331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none" rtlCol="0">
              <a:spAutoFit/>
            </a:bodyPr>
            <a:lstStyle/>
            <a:p>
              <a:r>
                <a:rPr lang="en-US" sz="3600"/>
                <a:t>D</a:t>
              </a:r>
              <a:r>
                <a:rPr lang="en-US" sz="3600" baseline="-25000"/>
                <a:t>x</a:t>
              </a:r>
              <a:endParaRPr lang="en-US" sz="360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8476EDC-9887-4B4F-BDDB-D076CB450EE0}"/>
              </a:ext>
            </a:extLst>
          </p:cNvPr>
          <p:cNvSpPr txBox="1"/>
          <p:nvPr/>
        </p:nvSpPr>
        <p:spPr>
          <a:xfrm>
            <a:off x="9565534" y="6473279"/>
            <a:ext cx="2663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Chang et al., CVPR 2018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06806B-63CE-0941-B99B-6CF8E128E447}"/>
              </a:ext>
            </a:extLst>
          </p:cNvPr>
          <p:cNvSpPr txBox="1"/>
          <p:nvPr/>
        </p:nvSpPr>
        <p:spPr>
          <a:xfrm>
            <a:off x="310391" y="260060"/>
            <a:ext cx="1158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Style Control</a:t>
            </a:r>
          </a:p>
        </p:txBody>
      </p:sp>
    </p:spTree>
    <p:extLst>
      <p:ext uri="{BB962C8B-B14F-4D97-AF65-F5344CB8AC3E}">
        <p14:creationId xmlns:p14="http://schemas.microsoft.com/office/powerpoint/2010/main" val="53937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25" grpId="0"/>
      <p:bldP spid="37" grpId="0" animBg="1"/>
      <p:bldP spid="40" grpId="0"/>
      <p:bldP spid="4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326653-D665-4AC6-A47A-C5BE24EB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19" y="699663"/>
            <a:ext cx="5764564" cy="5898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4CB00-3F3A-42E7-9AA8-5A18E4888B49}"/>
              </a:ext>
            </a:extLst>
          </p:cNvPr>
          <p:cNvSpPr txBox="1"/>
          <p:nvPr/>
        </p:nvSpPr>
        <p:spPr>
          <a:xfrm>
            <a:off x="9565534" y="6473279"/>
            <a:ext cx="2663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Chang et al., CVPR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7F8DE-286D-0C4A-AB34-55C59FB51C77}"/>
              </a:ext>
            </a:extLst>
          </p:cNvPr>
          <p:cNvSpPr txBox="1"/>
          <p:nvPr/>
        </p:nvSpPr>
        <p:spPr>
          <a:xfrm>
            <a:off x="310391" y="260060"/>
            <a:ext cx="1158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Style Control</a:t>
            </a:r>
          </a:p>
        </p:txBody>
      </p:sp>
    </p:spTree>
    <p:extLst>
      <p:ext uri="{BB962C8B-B14F-4D97-AF65-F5344CB8AC3E}">
        <p14:creationId xmlns:p14="http://schemas.microsoft.com/office/powerpoint/2010/main" val="11048131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8B995D-595E-1248-9D79-F74E064A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3145"/>
            <a:ext cx="9144000" cy="99689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D1C1A-98F1-0C4D-9DC4-F3A13E3B1EB0}"/>
              </a:ext>
            </a:extLst>
          </p:cNvPr>
          <p:cNvSpPr txBox="1"/>
          <p:nvPr/>
        </p:nvSpPr>
        <p:spPr>
          <a:xfrm>
            <a:off x="1524000" y="1798425"/>
            <a:ext cx="8365600" cy="326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Multi-modality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cs typeface="Helvetica" panose="020B0604020202020204" pitchFamily="34" charset="0"/>
              </a:rPr>
              <a:t>Style control</a:t>
            </a:r>
          </a:p>
          <a:p>
            <a:pPr>
              <a:lnSpc>
                <a:spcPct val="200000"/>
              </a:lnSpc>
            </a:pPr>
            <a:r>
              <a:rPr lang="en-US" sz="3600" b="1" dirty="0">
                <a:cs typeface="Helvetica" panose="020B0604020202020204" pitchFamily="34" charset="0"/>
              </a:rPr>
              <a:t>More than two domains</a:t>
            </a:r>
          </a:p>
        </p:txBody>
      </p:sp>
    </p:spTree>
    <p:extLst>
      <p:ext uri="{BB962C8B-B14F-4D97-AF65-F5344CB8AC3E}">
        <p14:creationId xmlns:p14="http://schemas.microsoft.com/office/powerpoint/2010/main" val="2916281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F83A5-D58D-4F99-BA2C-69DC4DE7B1F7}"/>
              </a:ext>
            </a:extLst>
          </p:cNvPr>
          <p:cNvSpPr txBox="1"/>
          <p:nvPr/>
        </p:nvSpPr>
        <p:spPr>
          <a:xfrm>
            <a:off x="310392" y="260060"/>
            <a:ext cx="1150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More than 2 domains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9D41A-95EC-41AC-8766-CC651AD9580F}"/>
              </a:ext>
            </a:extLst>
          </p:cNvPr>
          <p:cNvSpPr txBox="1"/>
          <p:nvPr/>
        </p:nvSpPr>
        <p:spPr>
          <a:xfrm>
            <a:off x="8956036" y="6370687"/>
            <a:ext cx="324133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/>
              <a:t>Choi et al., CVPR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8A32D-43D0-41F7-9DFB-6A8322941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488" y="1358938"/>
            <a:ext cx="79438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9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Discriminative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Think of it as a critic</a:t>
                </a:r>
              </a:p>
              <a:p>
                <a:pPr lvl="1"/>
                <a:r>
                  <a:rPr lang="en-US" dirty="0"/>
                  <a:t>a good critic can tell real from fake</a:t>
                </a:r>
              </a:p>
              <a:p>
                <a:r>
                  <a:rPr lang="en-US" dirty="0"/>
                  <a:t>Discriminative model as a neural net</a:t>
                </a:r>
              </a:p>
              <a:p>
                <a:pPr lvl="1"/>
                <a:r>
                  <a:rPr lang="en-US" dirty="0"/>
                  <a:t>differentiable</a:t>
                </a:r>
              </a:p>
              <a:p>
                <a:pPr lvl="1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𝑫</m:t>
                    </m:r>
                    <m:r>
                      <a:rPr lang="en-US" b="1" i="1" smtClean="0"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</a:rPr>
                      <m:t>𝒙</m:t>
                    </m:r>
                    <m:r>
                      <a:rPr lang="en-US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with value 1 if real, 0 if fake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4" t="-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0064789" y="1311118"/>
            <a:ext cx="1735913" cy="2462485"/>
            <a:chOff x="8089558" y="725558"/>
            <a:chExt cx="2611394" cy="3704402"/>
          </a:xfrm>
        </p:grpSpPr>
        <p:sp>
          <p:nvSpPr>
            <p:cNvPr id="5" name="Rectangle 4"/>
            <p:cNvSpPr/>
            <p:nvPr/>
          </p:nvSpPr>
          <p:spPr>
            <a:xfrm>
              <a:off x="8089558" y="2168678"/>
              <a:ext cx="2611394" cy="1464208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5" y="3632886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1238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0557C-5CBD-4B6F-9774-52BF4FDC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23" y="1086546"/>
            <a:ext cx="8211322" cy="468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907B7C-1F41-44FE-B2F0-C38F55FF3CAD}"/>
              </a:ext>
            </a:extLst>
          </p:cNvPr>
          <p:cNvSpPr/>
          <p:nvPr/>
        </p:nvSpPr>
        <p:spPr>
          <a:xfrm>
            <a:off x="2345167" y="1258646"/>
            <a:ext cx="44106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8526B1-0A3A-4719-96AA-EC0FD82DC6F6}"/>
              </a:ext>
            </a:extLst>
          </p:cNvPr>
          <p:cNvSpPr/>
          <p:nvPr/>
        </p:nvSpPr>
        <p:spPr>
          <a:xfrm>
            <a:off x="7101841" y="1209778"/>
            <a:ext cx="44106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3F8410-CD25-412C-A410-72014D658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304"/>
          <a:stretch/>
        </p:blipFill>
        <p:spPr>
          <a:xfrm>
            <a:off x="2236143" y="1086545"/>
            <a:ext cx="3752277" cy="46849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76B670-5D05-45AA-9C54-C5597E4D47EB}"/>
              </a:ext>
            </a:extLst>
          </p:cNvPr>
          <p:cNvSpPr/>
          <p:nvPr/>
        </p:nvSpPr>
        <p:spPr>
          <a:xfrm>
            <a:off x="2413297" y="1290003"/>
            <a:ext cx="44106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9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F3CC8-3479-46B0-A51D-C41F1275C810}"/>
              </a:ext>
            </a:extLst>
          </p:cNvPr>
          <p:cNvSpPr txBox="1"/>
          <p:nvPr/>
        </p:nvSpPr>
        <p:spPr>
          <a:xfrm>
            <a:off x="8974186" y="6370687"/>
            <a:ext cx="324133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/>
              <a:t>Choi et al., CVPR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5B5F6-1D32-5542-BE38-68B05E660022}"/>
              </a:ext>
            </a:extLst>
          </p:cNvPr>
          <p:cNvSpPr txBox="1"/>
          <p:nvPr/>
        </p:nvSpPr>
        <p:spPr>
          <a:xfrm>
            <a:off x="310392" y="260060"/>
            <a:ext cx="1150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More than 2 domains</a:t>
            </a:r>
          </a:p>
        </p:txBody>
      </p:sp>
    </p:spTree>
    <p:extLst>
      <p:ext uri="{BB962C8B-B14F-4D97-AF65-F5344CB8AC3E}">
        <p14:creationId xmlns:p14="http://schemas.microsoft.com/office/powerpoint/2010/main" val="285571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3F6750-B738-4EEA-977E-31B0F4994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47" b="48132"/>
          <a:stretch/>
        </p:blipFill>
        <p:spPr>
          <a:xfrm>
            <a:off x="0" y="2072447"/>
            <a:ext cx="12192000" cy="1226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47858D-68EB-43F6-B078-4E35CEB9F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982"/>
          <a:stretch/>
        </p:blipFill>
        <p:spPr>
          <a:xfrm>
            <a:off x="0" y="1726023"/>
            <a:ext cx="12192000" cy="267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DFE968-5C76-46C7-AB2E-65AD538D2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091"/>
          <a:stretch/>
        </p:blipFill>
        <p:spPr>
          <a:xfrm>
            <a:off x="0" y="3377902"/>
            <a:ext cx="12192000" cy="1326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79ADE-6139-4785-81D9-EB4EDB08C162}"/>
              </a:ext>
            </a:extLst>
          </p:cNvPr>
          <p:cNvSpPr txBox="1"/>
          <p:nvPr/>
        </p:nvSpPr>
        <p:spPr>
          <a:xfrm>
            <a:off x="8974186" y="6370687"/>
            <a:ext cx="324133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/>
              <a:t>Choi et al., CVPR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44F89-52A4-FF4F-BD90-74E0580D4999}"/>
              </a:ext>
            </a:extLst>
          </p:cNvPr>
          <p:cNvSpPr txBox="1"/>
          <p:nvPr/>
        </p:nvSpPr>
        <p:spPr>
          <a:xfrm>
            <a:off x="310392" y="260060"/>
            <a:ext cx="1150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More than 2 domains</a:t>
            </a:r>
          </a:p>
        </p:txBody>
      </p:sp>
    </p:spTree>
    <p:extLst>
      <p:ext uri="{BB962C8B-B14F-4D97-AF65-F5344CB8AC3E}">
        <p14:creationId xmlns:p14="http://schemas.microsoft.com/office/powerpoint/2010/main" val="10875166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F9D41A-95EC-41AC-8766-CC651AD9580F}"/>
              </a:ext>
            </a:extLst>
          </p:cNvPr>
          <p:cNvSpPr txBox="1"/>
          <p:nvPr/>
        </p:nvSpPr>
        <p:spPr>
          <a:xfrm>
            <a:off x="8673408" y="6421984"/>
            <a:ext cx="354456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Anoosheh et al., CVPR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7A45D-A926-4506-AB23-E43830E8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72" y="721724"/>
            <a:ext cx="6730234" cy="1859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CA0BB9-BDE3-4629-B80B-476246C50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19" b="1769"/>
          <a:stretch/>
        </p:blipFill>
        <p:spPr>
          <a:xfrm>
            <a:off x="4039652" y="2646382"/>
            <a:ext cx="4309412" cy="4081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092D9-D774-C84F-8B78-D70765073F9B}"/>
              </a:ext>
            </a:extLst>
          </p:cNvPr>
          <p:cNvSpPr txBox="1"/>
          <p:nvPr/>
        </p:nvSpPr>
        <p:spPr>
          <a:xfrm>
            <a:off x="310392" y="260060"/>
            <a:ext cx="1150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More than 2 domains</a:t>
            </a:r>
          </a:p>
        </p:txBody>
      </p:sp>
    </p:spTree>
    <p:extLst>
      <p:ext uri="{BB962C8B-B14F-4D97-AF65-F5344CB8AC3E}">
        <p14:creationId xmlns:p14="http://schemas.microsoft.com/office/powerpoint/2010/main" val="3625864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28C4D-EF3D-4A16-937E-1F8C786A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64" y="1013853"/>
            <a:ext cx="4486275" cy="5153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383D5-725A-4F9B-BFF7-6301CF549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12" y="1013853"/>
            <a:ext cx="6259971" cy="515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CA8BE4-3248-4CFF-B91C-8012B3CBC2C7}"/>
              </a:ext>
            </a:extLst>
          </p:cNvPr>
          <p:cNvSpPr txBox="1"/>
          <p:nvPr/>
        </p:nvSpPr>
        <p:spPr>
          <a:xfrm>
            <a:off x="8673408" y="6421984"/>
            <a:ext cx="354456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Anoosheh et al., CVPR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00E06-7D0F-224D-838A-8A8EC0429452}"/>
              </a:ext>
            </a:extLst>
          </p:cNvPr>
          <p:cNvSpPr txBox="1"/>
          <p:nvPr/>
        </p:nvSpPr>
        <p:spPr>
          <a:xfrm>
            <a:off x="310392" y="260060"/>
            <a:ext cx="1150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More than 2 domains</a:t>
            </a:r>
          </a:p>
        </p:txBody>
      </p:sp>
    </p:spTree>
    <p:extLst>
      <p:ext uri="{BB962C8B-B14F-4D97-AF65-F5344CB8AC3E}">
        <p14:creationId xmlns:p14="http://schemas.microsoft.com/office/powerpoint/2010/main" val="33102435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393" y="308653"/>
            <a:ext cx="10972800" cy="967254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Turn Real People Into Anime Art</a:t>
            </a:r>
          </a:p>
        </p:txBody>
      </p:sp>
      <p:pic>
        <p:nvPicPr>
          <p:cNvPr id="1026" name="Picture 2" descr="https://i.kinja-img.com/gawker-media/image/upload/s--qqsawOQ6--/c_scale,f_auto,fl_progressive,q_80,w_800/qopwfe90mz8xhbyypkx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523" y="1508787"/>
            <a:ext cx="8212956" cy="46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4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Procedure: 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1690688"/>
            <a:ext cx="7650517" cy="4435478"/>
          </a:xfrm>
        </p:spPr>
        <p:txBody>
          <a:bodyPr>
            <a:normAutofit/>
          </a:bodyPr>
          <a:lstStyle/>
          <a:p>
            <a:r>
              <a:rPr lang="en-US" dirty="0"/>
              <a:t>G tries to fool D</a:t>
            </a:r>
          </a:p>
          <a:p>
            <a:r>
              <a:rPr lang="en-US" dirty="0"/>
              <a:t>D tries not to be fooled</a:t>
            </a:r>
          </a:p>
          <a:p>
            <a:r>
              <a:rPr lang="en-US" dirty="0"/>
              <a:t>Models are trained simultaneously</a:t>
            </a:r>
          </a:p>
          <a:p>
            <a:pPr lvl="1"/>
            <a:r>
              <a:rPr lang="en-US" dirty="0"/>
              <a:t>As G gets better, D has a more challenging task</a:t>
            </a:r>
          </a:p>
          <a:p>
            <a:pPr lvl="1"/>
            <a:r>
              <a:rPr lang="en-US" dirty="0"/>
              <a:t>As D gets better, G has a more challenging task</a:t>
            </a:r>
          </a:p>
          <a:p>
            <a:r>
              <a:rPr lang="en-US" dirty="0"/>
              <a:t>Ultimately, we don’t care about the D</a:t>
            </a:r>
          </a:p>
          <a:p>
            <a:pPr lvl="1"/>
            <a:r>
              <a:rPr lang="en-US" dirty="0"/>
              <a:t>Its role is to force G to work harder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87258" y="490619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402340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398824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2637156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2637156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265167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6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690688"/>
                <a:ext cx="8014714" cy="44354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Loss function for D</a:t>
                </a:r>
              </a:p>
              <a:p>
                <a:pPr lvl="1"/>
                <a:r>
                  <a:rPr lang="en-US" dirty="0"/>
                  <a:t>maximize the likelihood that model says ‘real’ to samples from the world and ‘fake’ to generated samples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~</m:t>
                        </m:r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𝐰𝐨𝐫𝐥𝐝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𝑫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mr-IN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should the loss function be for G?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But because first term doesn’t matter for G (why?)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𝒛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𝐥𝐧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𝒛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Known as a 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minimax procedure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690688"/>
                <a:ext cx="8014714" cy="4435478"/>
              </a:xfrm>
              <a:blipFill>
                <a:blip r:embed="rId3"/>
                <a:stretch>
                  <a:fillRect l="-1426" t="-2279" r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490619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402340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398824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2637156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2637156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265167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8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5" y="1584251"/>
                <a:ext cx="7091676" cy="516640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Train both models simultaneously via stochastic gradient descent using mini-batches consisting of</a:t>
                </a:r>
              </a:p>
              <a:p>
                <a:pPr lvl="1"/>
                <a:r>
                  <a:rPr lang="en-US" dirty="0"/>
                  <a:t>some generated samples</a:t>
                </a:r>
              </a:p>
              <a:p>
                <a:pPr lvl="1"/>
                <a:r>
                  <a:rPr lang="en-US" dirty="0"/>
                  <a:t>some real-world samples</a:t>
                </a:r>
              </a:p>
              <a:p>
                <a:r>
                  <a:rPr lang="en-US" dirty="0"/>
                  <a:t>Training of D is straightforward</a:t>
                </a:r>
              </a:p>
              <a:p>
                <a:r>
                  <a:rPr lang="en-US" dirty="0"/>
                  <a:t>Error for G comes via back-propagation through D</a:t>
                </a:r>
              </a:p>
              <a:p>
                <a:pPr lvl="1"/>
                <a:r>
                  <a:rPr lang="en-US" dirty="0"/>
                  <a:t>Two ways to think about training</a:t>
                </a:r>
              </a:p>
              <a:p>
                <a:pPr lvl="2"/>
                <a:r>
                  <a:rPr lang="en-US" dirty="0"/>
                  <a:t>(1) freeze D weights and propagate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through D to determine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sub>
                    </m:sSub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 lvl="2"/>
                <a:r>
                  <a:rPr lang="en-US" dirty="0"/>
                  <a:t>(2)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en-US" dirty="0"/>
                  <a:t> and then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𝓛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𝑮</m:t>
                            </m:r>
                          </m:sub>
                        </m:sSub>
                      </m:num>
                      <m:den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</m:den>
                    </m:f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𝓛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𝑫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 can be trained without altering G, and vice versa</a:t>
                </a:r>
              </a:p>
              <a:p>
                <a:pPr lvl="1"/>
                <a:r>
                  <a:rPr lang="en-US" dirty="0"/>
                  <a:t>May want multiple training epochs of just D so it can stay ahead</a:t>
                </a:r>
              </a:p>
              <a:p>
                <a:pPr lvl="1"/>
                <a:r>
                  <a:rPr lang="en-US" dirty="0"/>
                  <a:t>May want multiple training epochs of just G because it has a harder task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5" y="1584251"/>
                <a:ext cx="7091676" cy="5166405"/>
              </a:xfrm>
              <a:blipFill>
                <a:blip r:embed="rId2"/>
                <a:stretch>
                  <a:fillRect l="-1252" t="-2941" r="-1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490619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402340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398824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2637156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2637156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265167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9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593"/>
            <a:ext cx="10515600" cy="86684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Discriminator Has a Straightforward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637414"/>
                <a:ext cx="7419153" cy="125281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D has learned when: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1" smtClean="0">
                          <a:latin typeface="Cambria Math" charset="0"/>
                        </a:rPr>
                        <m:t>𝑫</m:t>
                      </m:r>
                      <m:d>
                        <m:d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500" b="1" i="1" smtClean="0">
                          <a:latin typeface="Cambria Math" charset="0"/>
                        </a:rPr>
                        <m:t>=</m:t>
                      </m:r>
                      <m:r>
                        <a:rPr lang="en-US" sz="2500" b="1" i="1" smtClean="0">
                          <a:latin typeface="Cambria Math" charset="0"/>
                        </a:rPr>
                        <m:t>𝑷𝒓</m:t>
                      </m:r>
                      <m:d>
                        <m:dPr>
                          <m:ctrlPr>
                            <a:rPr lang="en-US" sz="2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1" i="0" smtClean="0">
                              <a:latin typeface="Cambria Math" charset="0"/>
                            </a:rPr>
                            <m:t>𝐫𝐞𝐚𝐥</m:t>
                          </m:r>
                        </m:e>
                        <m:e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sz="2500" b="1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5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1" i="1" smtClean="0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500" b="1" i="0" smtClean="0">
                              <a:latin typeface="Cambria Math" charset="0"/>
                            </a:rPr>
                            <m:t>𝐫𝐞𝐚𝐥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500" b="1" i="1" smtClean="0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500" b="1" i="0" smtClean="0">
                              <a:latin typeface="Cambria Math" charset="0"/>
                            </a:rPr>
                            <m:t>𝐫𝐞𝐚𝐥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)+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500" b="1" i="0" smtClean="0">
                              <a:latin typeface="Cambria Math" charset="0"/>
                            </a:rPr>
                            <m:t>𝐬𝐲𝐧𝐭𝐡𝐞𝐬𝐢𝐳𝐞𝐝</m:t>
                          </m:r>
                          <m:r>
                            <a:rPr lang="en-US" sz="2500" b="1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637414"/>
                <a:ext cx="7419153" cy="1252812"/>
              </a:xfrm>
              <a:blipFill>
                <a:blip r:embed="rId2"/>
                <a:stretch>
                  <a:fillRect l="-1026" t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60" y="2890226"/>
            <a:ext cx="3086100" cy="40259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0388" y="3537373"/>
            <a:ext cx="1597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+mn-lt"/>
              </a:rPr>
              <a:t>discriminator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0811" y="2917216"/>
            <a:ext cx="59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real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67362" y="3887928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9100"/>
                </a:solidFill>
                <a:latin typeface="+mn-lt"/>
              </a:rPr>
              <a:t>model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-823270" y="523905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4264939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760" y="308362"/>
            <a:ext cx="10726479" cy="86684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 Reasons That It’s a Miracle GANs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5" y="1371603"/>
            <a:ext cx="7091676" cy="5379053"/>
          </a:xfrm>
        </p:spPr>
        <p:txBody>
          <a:bodyPr>
            <a:normAutofit/>
          </a:bodyPr>
          <a:lstStyle/>
          <a:p>
            <a:r>
              <a:rPr lang="en-US" dirty="0"/>
              <a:t>G has a reinforcement learning task</a:t>
            </a:r>
          </a:p>
          <a:p>
            <a:pPr lvl="1"/>
            <a:r>
              <a:rPr lang="en-US" dirty="0"/>
              <a:t>it knows when it does good (i.e., fools D) but it is not given a supervised signal</a:t>
            </a:r>
          </a:p>
          <a:p>
            <a:pPr lvl="1"/>
            <a:r>
              <a:rPr lang="en-US" dirty="0"/>
              <a:t>reinforcement learning is hard</a:t>
            </a:r>
          </a:p>
          <a:p>
            <a:pPr lvl="1"/>
            <a:r>
              <a:rPr lang="en-US" dirty="0"/>
              <a:t>backprop through D provides G with a supervised signal; the better D is, the better this signal will be</a:t>
            </a:r>
          </a:p>
          <a:p>
            <a:r>
              <a:rPr lang="en-US" dirty="0"/>
              <a:t>Can’t describe optimum via a single loss</a:t>
            </a:r>
          </a:p>
          <a:p>
            <a:pPr lvl="1"/>
            <a:r>
              <a:rPr lang="en-US" dirty="0"/>
              <a:t>Will there be an equilibrium?</a:t>
            </a:r>
          </a:p>
          <a:p>
            <a:r>
              <a:rPr lang="en-US" dirty="0"/>
              <a:t>D is rarely fooled</a:t>
            </a:r>
          </a:p>
          <a:p>
            <a:pPr lvl="1"/>
            <a:r>
              <a:rPr lang="en-US" dirty="0"/>
              <a:t>but G still learns because it gets a gradient telling it how to change in order to do better the next round.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87258" y="979723"/>
            <a:ext cx="1923097" cy="2231555"/>
            <a:chOff x="7789972" y="725558"/>
            <a:chExt cx="3248349" cy="3769374"/>
          </a:xfrm>
        </p:grpSpPr>
        <p:sp>
          <p:nvSpPr>
            <p:cNvPr id="5" name="Rectangle 4"/>
            <p:cNvSpPr/>
            <p:nvPr/>
          </p:nvSpPr>
          <p:spPr>
            <a:xfrm>
              <a:off x="7789972" y="2233651"/>
              <a:ext cx="3248349" cy="1464207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9395254" y="3697858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81296" y="725558"/>
              <a:ext cx="2265705" cy="6018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10800000">
            <a:off x="10313099" y="3891444"/>
            <a:ext cx="1650852" cy="2966556"/>
            <a:chOff x="10058401" y="1703799"/>
            <a:chExt cx="1650852" cy="2966556"/>
          </a:xfrm>
        </p:grpSpPr>
        <p:grpSp>
          <p:nvGrpSpPr>
            <p:cNvPr id="9" name="Group 8"/>
            <p:cNvGrpSpPr/>
            <p:nvPr/>
          </p:nvGrpSpPr>
          <p:grpSpPr>
            <a:xfrm>
              <a:off x="10058401" y="2477597"/>
              <a:ext cx="1650852" cy="2192758"/>
              <a:chOff x="1079157" y="2168678"/>
              <a:chExt cx="2511706" cy="333619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79157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1623295" y="4081443"/>
                <a:ext cx="1423430" cy="1423429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0058401" y="1703799"/>
              <a:ext cx="1650852" cy="789358"/>
              <a:chOff x="10058401" y="1703799"/>
              <a:chExt cx="1650852" cy="7893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noise (</a:t>
                    </a:r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27D5F0"/>
                            </a:solidFill>
                            <a:latin typeface="Cambria Math" charset="0"/>
                          </a:rPr>
                          <m:t>𝒛</m:t>
                        </m:r>
                      </m:oMath>
                    </a14:m>
                    <a:r>
                      <a:rPr lang="en-US" sz="2000" b="1" dirty="0">
                        <a:solidFill>
                          <a:srgbClr val="27D5F0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10058401" y="1703799"/>
                    <a:ext cx="1650852" cy="3810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9524" b="-30159"/>
                    </a:stretch>
                  </a:blipFill>
                  <a:ln w="254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/>
              <p:nvPr/>
            </p:nvCxnSpPr>
            <p:spPr>
              <a:xfrm>
                <a:off x="10883827" y="2084803"/>
                <a:ext cx="0" cy="408354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8158919" y="3887928"/>
            <a:ext cx="1741467" cy="2196274"/>
            <a:chOff x="3819074" y="2168678"/>
            <a:chExt cx="2511706" cy="3167670"/>
          </a:xfrm>
        </p:grpSpPr>
        <p:grpSp>
          <p:nvGrpSpPr>
            <p:cNvPr id="20" name="Group 19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23" name="Rectangle 22"/>
              <p:cNvSpPr/>
              <p:nvPr/>
            </p:nvSpPr>
            <p:spPr>
              <a:xfrm rot="10800000">
                <a:off x="1192193" y="3107797"/>
                <a:ext cx="2511706" cy="1114420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404827" y="3996145"/>
              <a:ext cx="1340203" cy="1340203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/>
        </p:nvSpPr>
        <p:spPr>
          <a:xfrm>
            <a:off x="10084475" y="3126260"/>
            <a:ext cx="98854" cy="98854"/>
          </a:xfrm>
          <a:prstGeom prst="ellipse">
            <a:avLst/>
          </a:prstGeom>
          <a:solidFill>
            <a:srgbClr val="A09D00"/>
          </a:solidFill>
          <a:ln w="25400">
            <a:solidFill>
              <a:srgbClr val="A09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659257" y="3126260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0115851" y="3140774"/>
            <a:ext cx="505797" cy="596654"/>
          </a:xfrm>
          <a:prstGeom prst="straightConnector1">
            <a:avLst/>
          </a:prstGeom>
          <a:ln w="25400">
            <a:solidFill>
              <a:srgbClr val="A09D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 Generator Losses Matter?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Goodfellow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5494350"/>
            <a:ext cx="11176000" cy="631815"/>
          </a:xfrm>
        </p:spPr>
        <p:txBody>
          <a:bodyPr/>
          <a:lstStyle/>
          <a:p>
            <a:r>
              <a:rPr lang="en-US"/>
              <a:t>All losses seem to produce sharp samples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5790" y="1703895"/>
            <a:ext cx="6900419" cy="34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20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Deconvolutional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GANs (DCGAN)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(Radford et al.,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4" y="5192202"/>
            <a:ext cx="11176000" cy="93396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Batch normalization important here, apparently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73" y="1919854"/>
            <a:ext cx="7585654" cy="3018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91464" y="3052443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1458652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Deconvolutional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GANs (DCGAN)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(Radford et al., 2015)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-791464" y="3052443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493856" y="2039515"/>
            <a:ext cx="2088547" cy="4754562"/>
          </a:xfrm>
        </p:spPr>
        <p:txBody>
          <a:bodyPr>
            <a:normAutofit/>
          </a:bodyPr>
          <a:lstStyle/>
          <a:p>
            <a:r>
              <a:rPr lang="en-US" sz="2200" dirty="0"/>
              <a:t>Based on LSUN data set</a:t>
            </a:r>
          </a:p>
          <a:p>
            <a:pPr lvl="1"/>
            <a:r>
              <a:rPr lang="en-US" sz="2200" dirty="0"/>
              <a:t>10 scene categories</a:t>
            </a:r>
          </a:p>
          <a:p>
            <a:pPr lvl="1"/>
            <a:r>
              <a:rPr lang="en-US" sz="2200" dirty="0"/>
              <a:t>20 object categories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11" y="1690688"/>
            <a:ext cx="6313777" cy="50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mulative_gans.jpg">
            <a:extLst>
              <a:ext uri="{FF2B5EF4-FFF2-40B4-BE49-F238E27FC236}">
                <a16:creationId xmlns:a16="http://schemas.microsoft.com/office/drawing/2014/main" id="{757B52B2-0392-4083-BE6B-F83DDED6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952" y="1134940"/>
            <a:ext cx="7620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EBE64E-755A-499C-B9F9-1C7EB6E561FB}"/>
              </a:ext>
            </a:extLst>
          </p:cNvPr>
          <p:cNvSpPr txBox="1"/>
          <p:nvPr/>
        </p:nvSpPr>
        <p:spPr>
          <a:xfrm>
            <a:off x="1597525" y="701814"/>
            <a:ext cx="8996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623B65-342D-4A5D-9E7F-2F501E117011}"/>
              </a:ext>
            </a:extLst>
          </p:cNvPr>
          <p:cNvSpPr/>
          <p:nvPr/>
        </p:nvSpPr>
        <p:spPr>
          <a:xfrm>
            <a:off x="8995487" y="6581001"/>
            <a:ext cx="3269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https://github.com/hindupuravinash/the-gan-zoo</a:t>
            </a:r>
          </a:p>
        </p:txBody>
      </p:sp>
    </p:spTree>
    <p:extLst>
      <p:ext uri="{BB962C8B-B14F-4D97-AF65-F5344CB8AC3E}">
        <p14:creationId xmlns:p14="http://schemas.microsoft.com/office/powerpoint/2010/main" val="4218075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172F5-CB61-4CAF-9D43-7B3AD70C4137}"/>
              </a:ext>
            </a:extLst>
          </p:cNvPr>
          <p:cNvSpPr txBox="1"/>
          <p:nvPr/>
        </p:nvSpPr>
        <p:spPr>
          <a:xfrm>
            <a:off x="1364480" y="211541"/>
            <a:ext cx="9463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Transposed Convolution (Deconvolution)</a:t>
            </a:r>
          </a:p>
        </p:txBody>
      </p:sp>
      <p:pic>
        <p:nvPicPr>
          <p:cNvPr id="4108" name="Picture 12" descr="https://github.com/vdumoulin/conv_arithmetic/raw/master/gif/no_padding_no_strides.gif">
            <a:extLst>
              <a:ext uri="{FF2B5EF4-FFF2-40B4-BE49-F238E27FC236}">
                <a16:creationId xmlns:a16="http://schemas.microsoft.com/office/drawing/2014/main" id="{07B648B5-7C02-41D3-B445-214F7B8B88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356" y="1111986"/>
            <a:ext cx="258432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github.com/vdumoulin/conv_arithmetic/raw/master/gif/no_padding_no_strides_transposed.gif">
            <a:extLst>
              <a:ext uri="{FF2B5EF4-FFF2-40B4-BE49-F238E27FC236}">
                <a16:creationId xmlns:a16="http://schemas.microsoft.com/office/drawing/2014/main" id="{0AFB31D3-26CB-4CBF-8640-268FADF633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61" y="3745118"/>
            <a:ext cx="244471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github.com/vdumoulin/conv_arithmetic/raw/master/gif/no_padding_strides.gif">
            <a:extLst>
              <a:ext uri="{FF2B5EF4-FFF2-40B4-BE49-F238E27FC236}">
                <a16:creationId xmlns:a16="http://schemas.microsoft.com/office/drawing/2014/main" id="{00688AE5-D20A-40D2-B701-63B08B2B64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38" y="1111986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github.com/vdumoulin/conv_arithmetic/raw/master/gif/no_padding_strides_transposed.gif">
            <a:extLst>
              <a:ext uri="{FF2B5EF4-FFF2-40B4-BE49-F238E27FC236}">
                <a16:creationId xmlns:a16="http://schemas.microsoft.com/office/drawing/2014/main" id="{42BEA79C-251F-49B5-B755-37CC02C3E8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72" y="3745118"/>
            <a:ext cx="24132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github.com/vdumoulin/conv_arithmetic/raw/master/gif/padding_strides.gif">
            <a:extLst>
              <a:ext uri="{FF2B5EF4-FFF2-40B4-BE49-F238E27FC236}">
                <a16:creationId xmlns:a16="http://schemas.microsoft.com/office/drawing/2014/main" id="{99A9ABDF-AFBB-4BBD-86D4-88FE024489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187" y="1111986"/>
            <a:ext cx="28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github.com/vdumoulin/conv_arithmetic/raw/master/gif/padding_strides_transposed.gif">
            <a:extLst>
              <a:ext uri="{FF2B5EF4-FFF2-40B4-BE49-F238E27FC236}">
                <a16:creationId xmlns:a16="http://schemas.microsoft.com/office/drawing/2014/main" id="{09822D1B-BDE1-4E58-96CA-29884EF290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546" y="3745118"/>
            <a:ext cx="24132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2DD597-BC34-4DD5-AED8-0C2FDED59D73}"/>
              </a:ext>
            </a:extLst>
          </p:cNvPr>
          <p:cNvSpPr txBox="1"/>
          <p:nvPr/>
        </p:nvSpPr>
        <p:spPr>
          <a:xfrm>
            <a:off x="525279" y="2252753"/>
            <a:ext cx="819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Conv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E5568-29CC-4B7D-8269-D4C6BDDA277C}"/>
              </a:ext>
            </a:extLst>
          </p:cNvPr>
          <p:cNvSpPr txBox="1"/>
          <p:nvPr/>
        </p:nvSpPr>
        <p:spPr>
          <a:xfrm>
            <a:off x="525279" y="4885885"/>
            <a:ext cx="1132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Deconv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4C096-6F84-47C5-88F1-40A8934591CB}"/>
              </a:ext>
            </a:extLst>
          </p:cNvPr>
          <p:cNvSpPr txBox="1"/>
          <p:nvPr/>
        </p:nvSpPr>
        <p:spPr>
          <a:xfrm>
            <a:off x="1439586" y="31076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49A1-010A-4EE8-A169-7C5D34E9DB2A}"/>
              </a:ext>
            </a:extLst>
          </p:cNvPr>
          <p:cNvSpPr txBox="1"/>
          <p:nvPr/>
        </p:nvSpPr>
        <p:spPr>
          <a:xfrm>
            <a:off x="1400313" y="1529478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CDF74-E597-4598-AA6C-AB4E2070C129}"/>
              </a:ext>
            </a:extLst>
          </p:cNvPr>
          <p:cNvSpPr txBox="1"/>
          <p:nvPr/>
        </p:nvSpPr>
        <p:spPr>
          <a:xfrm>
            <a:off x="1384456" y="552995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321E11-CA6C-4050-A93E-08E0325645D9}"/>
              </a:ext>
            </a:extLst>
          </p:cNvPr>
          <p:cNvSpPr txBox="1"/>
          <p:nvPr/>
        </p:nvSpPr>
        <p:spPr>
          <a:xfrm>
            <a:off x="1345183" y="3951776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C63D4-44EA-4F38-9A8A-8E1228971102}"/>
              </a:ext>
            </a:extLst>
          </p:cNvPr>
          <p:cNvSpPr txBox="1"/>
          <p:nvPr/>
        </p:nvSpPr>
        <p:spPr>
          <a:xfrm>
            <a:off x="3654670" y="1375590"/>
            <a:ext cx="1236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Stride=1</a:t>
            </a:r>
          </a:p>
          <a:p>
            <a:r>
              <a:rPr lang="en-US" sz="2000" b="1" dirty="0"/>
              <a:t>Pad=Valid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52DF4-283F-4448-BDA4-7265C1A16D14}"/>
              </a:ext>
            </a:extLst>
          </p:cNvPr>
          <p:cNvSpPr txBox="1"/>
          <p:nvPr/>
        </p:nvSpPr>
        <p:spPr>
          <a:xfrm>
            <a:off x="6831144" y="1375590"/>
            <a:ext cx="1236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Stride=2</a:t>
            </a:r>
          </a:p>
          <a:p>
            <a:r>
              <a:rPr lang="en-US" sz="2000" b="1" dirty="0"/>
              <a:t>Pad=Valid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2B99C5-C50F-4A65-A70A-7EB0791B75B8}"/>
              </a:ext>
            </a:extLst>
          </p:cNvPr>
          <p:cNvSpPr txBox="1"/>
          <p:nvPr/>
        </p:nvSpPr>
        <p:spPr>
          <a:xfrm>
            <a:off x="10283037" y="1375590"/>
            <a:ext cx="1295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Stride=2</a:t>
            </a:r>
          </a:p>
          <a:p>
            <a:r>
              <a:rPr lang="en-US" sz="2000" b="1" dirty="0"/>
              <a:t>Pad=Same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1AE2BA-D70F-4E60-BBC2-200B35F2548B}"/>
              </a:ext>
            </a:extLst>
          </p:cNvPr>
          <p:cNvSpPr/>
          <p:nvPr/>
        </p:nvSpPr>
        <p:spPr>
          <a:xfrm>
            <a:off x="8943443" y="6506577"/>
            <a:ext cx="3163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16157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51E45D-1EE1-42FB-B417-C2F6A2869B7C}"/>
              </a:ext>
            </a:extLst>
          </p:cNvPr>
          <p:cNvSpPr txBox="1"/>
          <p:nvPr/>
        </p:nvSpPr>
        <p:spPr>
          <a:xfrm>
            <a:off x="3466113" y="268369"/>
            <a:ext cx="5259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ReLU vs. Leaky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 result for leaky relu">
            <a:extLst>
              <a:ext uri="{FF2B5EF4-FFF2-40B4-BE49-F238E27FC236}">
                <a16:creationId xmlns:a16="http://schemas.microsoft.com/office/drawing/2014/main" id="{0B5CD52C-BB89-4D62-A752-65FA0E69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68" y="2006365"/>
            <a:ext cx="8136467" cy="32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061713-304E-432A-85F4-35F4B4A150B7}"/>
              </a:ext>
            </a:extLst>
          </p:cNvPr>
          <p:cNvSpPr txBox="1"/>
          <p:nvPr/>
        </p:nvSpPr>
        <p:spPr>
          <a:xfrm>
            <a:off x="2718146" y="5417141"/>
            <a:ext cx="250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Used in Generator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EE0DA-23F4-44EC-B32C-8765858AE87F}"/>
              </a:ext>
            </a:extLst>
          </p:cNvPr>
          <p:cNvSpPr txBox="1"/>
          <p:nvPr/>
        </p:nvSpPr>
        <p:spPr>
          <a:xfrm>
            <a:off x="6542731" y="5420080"/>
            <a:ext cx="2931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Used in Discriminator</a:t>
            </a:r>
          </a:p>
        </p:txBody>
      </p:sp>
    </p:spTree>
    <p:extLst>
      <p:ext uri="{BB962C8B-B14F-4D97-AF65-F5344CB8AC3E}">
        <p14:creationId xmlns:p14="http://schemas.microsoft.com/office/powerpoint/2010/main" val="3589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22A5-D4BB-4B9C-90B1-3EF20BC65603}"/>
              </a:ext>
            </a:extLst>
          </p:cNvPr>
          <p:cNvSpPr txBox="1"/>
          <p:nvPr/>
        </p:nvSpPr>
        <p:spPr>
          <a:xfrm>
            <a:off x="3109445" y="219690"/>
            <a:ext cx="5973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Batch Normalization (BN)</a:t>
            </a:r>
          </a:p>
        </p:txBody>
      </p:sp>
      <p:pic>
        <p:nvPicPr>
          <p:cNvPr id="6146" name="Picture 2" descr="Image result for batch normalization">
            <a:extLst>
              <a:ext uri="{FF2B5EF4-FFF2-40B4-BE49-F238E27FC236}">
                <a16:creationId xmlns:a16="http://schemas.microsoft.com/office/drawing/2014/main" id="{8CD31A7C-ADD7-42D0-B41B-43E072BD7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16" y="1832698"/>
            <a:ext cx="5803899" cy="418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A4D508-46BB-B547-A70B-EEC46C8EE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0"/>
          <a:stretch/>
        </p:blipFill>
        <p:spPr>
          <a:xfrm>
            <a:off x="7560730" y="3938717"/>
            <a:ext cx="3211843" cy="2523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5E403-C2B5-1846-BE8B-A82E7F21B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5"/>
          <a:stretch/>
        </p:blipFill>
        <p:spPr>
          <a:xfrm>
            <a:off x="7660941" y="1515891"/>
            <a:ext cx="3211843" cy="2355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67171C-D321-C842-B650-5FE943D5B841}"/>
              </a:ext>
            </a:extLst>
          </p:cNvPr>
          <p:cNvSpPr/>
          <p:nvPr/>
        </p:nvSpPr>
        <p:spPr>
          <a:xfrm>
            <a:off x="9584268" y="3977176"/>
            <a:ext cx="1140110" cy="20426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9F2F9-1E61-DB4A-A468-E3B2A7A2B513}"/>
              </a:ext>
            </a:extLst>
          </p:cNvPr>
          <p:cNvSpPr/>
          <p:nvPr/>
        </p:nvSpPr>
        <p:spPr>
          <a:xfrm>
            <a:off x="7957284" y="3977176"/>
            <a:ext cx="862869" cy="20172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3D4ED2F-196F-794B-98D6-A96198ED9BD2}"/>
              </a:ext>
            </a:extLst>
          </p:cNvPr>
          <p:cNvSpPr/>
          <p:nvPr/>
        </p:nvSpPr>
        <p:spPr>
          <a:xfrm>
            <a:off x="7806268" y="4097867"/>
            <a:ext cx="3015717" cy="1896533"/>
          </a:xfrm>
          <a:custGeom>
            <a:avLst/>
            <a:gdLst>
              <a:gd name="connsiteX0" fmla="*/ 0 w 6112934"/>
              <a:gd name="connsiteY0" fmla="*/ 3092611 h 3119996"/>
              <a:gd name="connsiteX1" fmla="*/ 2641600 w 6112934"/>
              <a:gd name="connsiteY1" fmla="*/ 2737011 h 3119996"/>
              <a:gd name="connsiteX2" fmla="*/ 3759200 w 6112934"/>
              <a:gd name="connsiteY2" fmla="*/ 417144 h 3119996"/>
              <a:gd name="connsiteX3" fmla="*/ 6112934 w 6112934"/>
              <a:gd name="connsiteY3" fmla="*/ 10744 h 311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2934" h="3119996">
                <a:moveTo>
                  <a:pt x="0" y="3092611"/>
                </a:moveTo>
                <a:cubicBezTo>
                  <a:pt x="1007533" y="3137766"/>
                  <a:pt x="2015067" y="3182922"/>
                  <a:pt x="2641600" y="2737011"/>
                </a:cubicBezTo>
                <a:cubicBezTo>
                  <a:pt x="3268133" y="2291100"/>
                  <a:pt x="3180644" y="871522"/>
                  <a:pt x="3759200" y="417144"/>
                </a:cubicBezTo>
                <a:cubicBezTo>
                  <a:pt x="4337756" y="-37234"/>
                  <a:pt x="5225345" y="-13245"/>
                  <a:pt x="6112934" y="10744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6293C-F7A5-FD4B-B55D-09A3194EAD17}"/>
              </a:ext>
            </a:extLst>
          </p:cNvPr>
          <p:cNvSpPr/>
          <p:nvPr/>
        </p:nvSpPr>
        <p:spPr>
          <a:xfrm>
            <a:off x="9584271" y="1454128"/>
            <a:ext cx="1140110" cy="2042620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C6D945-6932-4246-982E-FAFF454417EB}"/>
              </a:ext>
            </a:extLst>
          </p:cNvPr>
          <p:cNvSpPr/>
          <p:nvPr/>
        </p:nvSpPr>
        <p:spPr>
          <a:xfrm>
            <a:off x="7957287" y="1454128"/>
            <a:ext cx="862869" cy="201722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31B60DF-E966-324D-8C03-7F2B77A02E2F}"/>
              </a:ext>
            </a:extLst>
          </p:cNvPr>
          <p:cNvSpPr/>
          <p:nvPr/>
        </p:nvSpPr>
        <p:spPr>
          <a:xfrm>
            <a:off x="7806271" y="1574819"/>
            <a:ext cx="3015717" cy="1896533"/>
          </a:xfrm>
          <a:custGeom>
            <a:avLst/>
            <a:gdLst>
              <a:gd name="connsiteX0" fmla="*/ 0 w 6112934"/>
              <a:gd name="connsiteY0" fmla="*/ 3092611 h 3119996"/>
              <a:gd name="connsiteX1" fmla="*/ 2641600 w 6112934"/>
              <a:gd name="connsiteY1" fmla="*/ 2737011 h 3119996"/>
              <a:gd name="connsiteX2" fmla="*/ 3759200 w 6112934"/>
              <a:gd name="connsiteY2" fmla="*/ 417144 h 3119996"/>
              <a:gd name="connsiteX3" fmla="*/ 6112934 w 6112934"/>
              <a:gd name="connsiteY3" fmla="*/ 10744 h 311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2934" h="3119996">
                <a:moveTo>
                  <a:pt x="0" y="3092611"/>
                </a:moveTo>
                <a:cubicBezTo>
                  <a:pt x="1007533" y="3137766"/>
                  <a:pt x="2015067" y="3182922"/>
                  <a:pt x="2641600" y="2737011"/>
                </a:cubicBezTo>
                <a:cubicBezTo>
                  <a:pt x="3268133" y="2291100"/>
                  <a:pt x="3180644" y="871522"/>
                  <a:pt x="3759200" y="417144"/>
                </a:cubicBezTo>
                <a:cubicBezTo>
                  <a:pt x="4337756" y="-37234"/>
                  <a:pt x="5225345" y="-13245"/>
                  <a:pt x="6112934" y="10744"/>
                </a:cubicBezTo>
              </a:path>
            </a:pathLst>
          </a:cu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43880-9B82-644C-9D93-960501D66712}"/>
              </a:ext>
            </a:extLst>
          </p:cNvPr>
          <p:cNvSpPr txBox="1"/>
          <p:nvPr/>
        </p:nvSpPr>
        <p:spPr>
          <a:xfrm>
            <a:off x="10203632" y="2029729"/>
            <a:ext cx="1822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Saturation area</a:t>
            </a:r>
          </a:p>
          <a:p>
            <a:pPr algn="ctr"/>
            <a:r>
              <a:rPr lang="en-US" sz="2000" b="1" dirty="0"/>
              <a:t>Zero gradient </a:t>
            </a:r>
          </a:p>
        </p:txBody>
      </p:sp>
    </p:spTree>
    <p:extLst>
      <p:ext uri="{BB962C8B-B14F-4D97-AF65-F5344CB8AC3E}">
        <p14:creationId xmlns:p14="http://schemas.microsoft.com/office/powerpoint/2010/main" val="77478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2" grpId="0" animBg="1"/>
      <p:bldP spid="15" grpId="0" animBg="1"/>
      <p:bldP spid="16" grpId="0" animBg="1"/>
      <p:bldP spid="17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1603311" y="391900"/>
            <a:ext cx="8996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3932-2436-4615-9687-435C0FA56724}"/>
              </a:ext>
            </a:extLst>
          </p:cNvPr>
          <p:cNvSpPr/>
          <p:nvPr/>
        </p:nvSpPr>
        <p:spPr>
          <a:xfrm>
            <a:off x="8962398" y="6581001"/>
            <a:ext cx="322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https://github.com/PramodShenoy/GANerations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3603C3-9235-487E-B316-93784DC4F915}"/>
              </a:ext>
            </a:extLst>
          </p:cNvPr>
          <p:cNvSpPr txBox="1"/>
          <p:nvPr/>
        </p:nvSpPr>
        <p:spPr>
          <a:xfrm>
            <a:off x="305292" y="3756798"/>
            <a:ext cx="1592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FC, BN, ReLU </a:t>
            </a:r>
          </a:p>
          <a:p>
            <a:r>
              <a:rPr lang="en-US" sz="2000" b="1" dirty="0"/>
              <a:t>Reshape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2286F-A55F-483D-81C7-D02ACB73B518}"/>
              </a:ext>
            </a:extLst>
          </p:cNvPr>
          <p:cNvSpPr txBox="1"/>
          <p:nvPr/>
        </p:nvSpPr>
        <p:spPr>
          <a:xfrm>
            <a:off x="1603311" y="4889569"/>
            <a:ext cx="3276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 (kernel 5x5, stride 2) </a:t>
            </a:r>
          </a:p>
          <a:p>
            <a:r>
              <a:rPr lang="en-US" sz="2000" b="1" dirty="0"/>
              <a:t>BN,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0536A-B3A4-4DB7-9F3F-82B09D9E3A1D}"/>
              </a:ext>
            </a:extLst>
          </p:cNvPr>
          <p:cNvSpPr txBox="1"/>
          <p:nvPr/>
        </p:nvSpPr>
        <p:spPr>
          <a:xfrm>
            <a:off x="7255067" y="4135824"/>
            <a:ext cx="3014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Conv (kernel 5x5, stride 2) </a:t>
            </a:r>
          </a:p>
          <a:p>
            <a:r>
              <a:rPr lang="en-US" sz="2000" b="1" dirty="0"/>
              <a:t>BN, </a:t>
            </a:r>
            <a:r>
              <a:rPr lang="en-US" sz="2000" b="1" dirty="0" err="1"/>
              <a:t>LReLU</a:t>
            </a:r>
            <a:r>
              <a:rPr lang="en-US" sz="2000" b="1" dirty="0"/>
              <a:t> (slope 0.2)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37CBA-499C-4AEB-B424-480B69BA646B}"/>
              </a:ext>
            </a:extLst>
          </p:cNvPr>
          <p:cNvSpPr txBox="1"/>
          <p:nvPr/>
        </p:nvSpPr>
        <p:spPr>
          <a:xfrm>
            <a:off x="4077975" y="4305960"/>
            <a:ext cx="251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Deconv, tanh/sigmoid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F574E-F605-40B2-9D4A-23F4ABF99837}"/>
              </a:ext>
            </a:extLst>
          </p:cNvPr>
          <p:cNvSpPr txBox="1"/>
          <p:nvPr/>
        </p:nvSpPr>
        <p:spPr>
          <a:xfrm>
            <a:off x="10799824" y="3598074"/>
            <a:ext cx="1392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Reshape, </a:t>
            </a:r>
          </a:p>
          <a:p>
            <a:r>
              <a:rPr lang="en-US" sz="2000" b="1" dirty="0"/>
              <a:t>FC, sigmoid</a:t>
            </a:r>
          </a:p>
        </p:txBody>
      </p:sp>
    </p:spTree>
    <p:extLst>
      <p:ext uri="{BB962C8B-B14F-4D97-AF65-F5344CB8AC3E}">
        <p14:creationId xmlns:p14="http://schemas.microsoft.com/office/powerpoint/2010/main" val="3911421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4181052" y="459844"/>
            <a:ext cx="3829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GAN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33024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084FAA-6744-4F00-ABEF-72866E368A9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 err="1"/>
              <a:t>LReLU</a:t>
            </a:r>
            <a:endParaRPr lang="en-US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321347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 animBg="1"/>
      <p:bldP spid="15" grpId="0"/>
      <p:bldP spid="16" grpId="0"/>
      <p:bldP spid="17" grpId="0"/>
      <p:bldP spid="19" grpId="0" animBg="1"/>
      <p:bldP spid="20" grpId="0"/>
      <p:bldP spid="21" grpId="0"/>
      <p:bldP spid="22" grpId="0" animBg="1"/>
      <p:bldP spid="25" grpId="0"/>
      <p:bldP spid="26" grpId="0"/>
      <p:bldP spid="27" grpId="0" animBg="1"/>
      <p:bldP spid="28" grpId="0"/>
      <p:bldP spid="30" grpId="0"/>
      <p:bldP spid="31" grpId="0" animBg="1"/>
      <p:bldP spid="32" grpId="0"/>
      <p:bldP spid="33" grpId="0"/>
      <p:bldP spid="34" grpId="0" animBg="1"/>
      <p:bldP spid="35" grpId="0" animBg="1"/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>
            <a:extLst>
              <a:ext uri="{FF2B5EF4-FFF2-40B4-BE49-F238E27FC236}">
                <a16:creationId xmlns:a16="http://schemas.microsoft.com/office/drawing/2014/main" id="{B8D299DF-007B-4EEC-97F5-FD714B17A3CD}"/>
              </a:ext>
            </a:extLst>
          </p:cNvPr>
          <p:cNvSpPr/>
          <p:nvPr/>
        </p:nvSpPr>
        <p:spPr>
          <a:xfrm flipH="1">
            <a:off x="5199989" y="2128981"/>
            <a:ext cx="1384115" cy="2558246"/>
          </a:xfrm>
          <a:prstGeom prst="cube">
            <a:avLst>
              <a:gd name="adj" fmla="val 70859"/>
            </a:avLst>
          </a:prstGeom>
          <a:gradFill>
            <a:gsLst>
              <a:gs pos="0">
                <a:srgbClr val="7030A0"/>
              </a:gs>
              <a:gs pos="100000">
                <a:srgbClr val="7030A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C91DA-0345-45D0-A0E8-DE1D72903DAF}"/>
              </a:ext>
            </a:extLst>
          </p:cNvPr>
          <p:cNvSpPr txBox="1"/>
          <p:nvPr/>
        </p:nvSpPr>
        <p:spPr>
          <a:xfrm>
            <a:off x="2868193" y="360364"/>
            <a:ext cx="6455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Conditional GAN on MNIST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4089D1-42FC-489B-9431-FAFCA1F01A06}"/>
              </a:ext>
            </a:extLst>
          </p:cNvPr>
          <p:cNvSpPr/>
          <p:nvPr/>
        </p:nvSpPr>
        <p:spPr>
          <a:xfrm flipH="1">
            <a:off x="5102512" y="2126907"/>
            <a:ext cx="1097280" cy="2560320"/>
          </a:xfrm>
          <a:prstGeom prst="cube">
            <a:avLst>
              <a:gd name="adj" fmla="val 9118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4CF8B-337D-4CB8-8036-E9B65DF83D02}"/>
              </a:ext>
            </a:extLst>
          </p:cNvPr>
          <p:cNvSpPr txBox="1"/>
          <p:nvPr/>
        </p:nvSpPr>
        <p:spPr>
          <a:xfrm>
            <a:off x="5175233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28x28x1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8847E9-D47D-465C-913A-5FC5A8008599}"/>
              </a:ext>
            </a:extLst>
          </p:cNvPr>
          <p:cNvSpPr/>
          <p:nvPr/>
        </p:nvSpPr>
        <p:spPr>
          <a:xfrm flipH="1">
            <a:off x="3406817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5C46E-1D8C-4FA6-91A5-696BB41DA34F}"/>
              </a:ext>
            </a:extLst>
          </p:cNvPr>
          <p:cNvSpPr txBox="1"/>
          <p:nvPr/>
        </p:nvSpPr>
        <p:spPr>
          <a:xfrm>
            <a:off x="3406149" y="4783781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B998-E3CB-48F1-88DB-2BE0006766DD}"/>
              </a:ext>
            </a:extLst>
          </p:cNvPr>
          <p:cNvSpPr txBox="1"/>
          <p:nvPr/>
        </p:nvSpPr>
        <p:spPr>
          <a:xfrm>
            <a:off x="1766910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D4B8484-FCE1-4296-9F5F-6E7F86901270}"/>
              </a:ext>
            </a:extLst>
          </p:cNvPr>
          <p:cNvSpPr/>
          <p:nvPr/>
        </p:nvSpPr>
        <p:spPr>
          <a:xfrm flipH="1">
            <a:off x="1646555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03770-E69C-4F47-8E97-0BFC3DB2D2BF}"/>
              </a:ext>
            </a:extLst>
          </p:cNvPr>
          <p:cNvSpPr txBox="1"/>
          <p:nvPr/>
        </p:nvSpPr>
        <p:spPr>
          <a:xfrm>
            <a:off x="494758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A2DED6-3B3F-4D68-A297-6BDAA5667996}"/>
              </a:ext>
            </a:extLst>
          </p:cNvPr>
          <p:cNvSpPr/>
          <p:nvPr/>
        </p:nvSpPr>
        <p:spPr>
          <a:xfrm>
            <a:off x="736136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BFAB37-4775-4F0D-9E95-D8788206756D}"/>
              </a:ext>
            </a:extLst>
          </p:cNvPr>
          <p:cNvCxnSpPr>
            <a:cxnSpLocks/>
          </p:cNvCxnSpPr>
          <p:nvPr/>
        </p:nvCxnSpPr>
        <p:spPr>
          <a:xfrm>
            <a:off x="92282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8DEF8-C60D-4DAD-9CDE-3F4358EDAEA2}"/>
              </a:ext>
            </a:extLst>
          </p:cNvPr>
          <p:cNvCxnSpPr>
            <a:cxnSpLocks/>
          </p:cNvCxnSpPr>
          <p:nvPr/>
        </p:nvCxnSpPr>
        <p:spPr>
          <a:xfrm>
            <a:off x="2708193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CE15F8-56BE-4EF2-8E72-CDC48F608BE4}"/>
              </a:ext>
            </a:extLst>
          </p:cNvPr>
          <p:cNvCxnSpPr>
            <a:cxnSpLocks/>
          </p:cNvCxnSpPr>
          <p:nvPr/>
        </p:nvCxnSpPr>
        <p:spPr>
          <a:xfrm>
            <a:off x="4477276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543214-926F-42E0-AC95-2F55F2B88D33}"/>
              </a:ext>
            </a:extLst>
          </p:cNvPr>
          <p:cNvSpPr txBox="1"/>
          <p:nvPr/>
        </p:nvSpPr>
        <p:spPr>
          <a:xfrm>
            <a:off x="944061" y="2431007"/>
            <a:ext cx="993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BN, </a:t>
            </a:r>
          </a:p>
          <a:p>
            <a:r>
              <a:rPr lang="en-US" b="1" dirty="0"/>
              <a:t>Reshape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FF73B-C118-46BE-8AB7-CFC272AF9A4A}"/>
              </a:ext>
            </a:extLst>
          </p:cNvPr>
          <p:cNvSpPr txBox="1"/>
          <p:nvPr/>
        </p:nvSpPr>
        <p:spPr>
          <a:xfrm>
            <a:off x="2349572" y="2470441"/>
            <a:ext cx="106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BN, ReLU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D0E226-5268-423A-8E13-B8ADB1F2B5E5}"/>
              </a:ext>
            </a:extLst>
          </p:cNvPr>
          <p:cNvSpPr txBox="1"/>
          <p:nvPr/>
        </p:nvSpPr>
        <p:spPr>
          <a:xfrm>
            <a:off x="3606602" y="2055851"/>
            <a:ext cx="1505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Deconv</a:t>
            </a:r>
          </a:p>
          <a:p>
            <a:r>
              <a:rPr lang="en-US" b="1" dirty="0"/>
              <a:t>Tanh/Sigmoid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F40581-DB49-410B-99E2-4E4A9FFE9261}"/>
              </a:ext>
            </a:extLst>
          </p:cNvPr>
          <p:cNvCxnSpPr>
            <a:cxnSpLocks/>
          </p:cNvCxnSpPr>
          <p:nvPr/>
        </p:nvCxnSpPr>
        <p:spPr>
          <a:xfrm>
            <a:off x="6421405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>
            <a:extLst>
              <a:ext uri="{FF2B5EF4-FFF2-40B4-BE49-F238E27FC236}">
                <a16:creationId xmlns:a16="http://schemas.microsoft.com/office/drawing/2014/main" id="{2594B788-D730-445E-AE9D-1DCC540622E2}"/>
              </a:ext>
            </a:extLst>
          </p:cNvPr>
          <p:cNvSpPr/>
          <p:nvPr/>
        </p:nvSpPr>
        <p:spPr>
          <a:xfrm flipH="1">
            <a:off x="7018772" y="2766987"/>
            <a:ext cx="876715" cy="1280160"/>
          </a:xfrm>
          <a:prstGeom prst="cube">
            <a:avLst>
              <a:gd name="adj" fmla="val 4472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EE3898-9248-4C59-BF5B-F4A333EE8A1F}"/>
              </a:ext>
            </a:extLst>
          </p:cNvPr>
          <p:cNvSpPr txBox="1"/>
          <p:nvPr/>
        </p:nvSpPr>
        <p:spPr>
          <a:xfrm>
            <a:off x="7018772" y="4789923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14x14x8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683631-7ED7-4363-A181-ECA6146D13F0}"/>
              </a:ext>
            </a:extLst>
          </p:cNvPr>
          <p:cNvSpPr txBox="1"/>
          <p:nvPr/>
        </p:nvSpPr>
        <p:spPr>
          <a:xfrm>
            <a:off x="6169661" y="2158581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/>
              <a:t>ReLU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B1F1C29-8ED5-4A52-9AF3-E8640466EEFE}"/>
              </a:ext>
            </a:extLst>
          </p:cNvPr>
          <p:cNvSpPr/>
          <p:nvPr/>
        </p:nvSpPr>
        <p:spPr>
          <a:xfrm flipH="1">
            <a:off x="8817593" y="3207012"/>
            <a:ext cx="941283" cy="400111"/>
          </a:xfrm>
          <a:prstGeom prst="cube">
            <a:avLst>
              <a:gd name="adj" fmla="val 2167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ABBEBF-E21A-4FEA-B863-6770ACB802C5}"/>
              </a:ext>
            </a:extLst>
          </p:cNvPr>
          <p:cNvCxnSpPr>
            <a:cxnSpLocks/>
          </p:cNvCxnSpPr>
          <p:nvPr/>
        </p:nvCxnSpPr>
        <p:spPr>
          <a:xfrm>
            <a:off x="8093864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53FCBD-69D7-406E-9CC0-D1C7EC274DC1}"/>
              </a:ext>
            </a:extLst>
          </p:cNvPr>
          <p:cNvCxnSpPr>
            <a:cxnSpLocks/>
          </p:cNvCxnSpPr>
          <p:nvPr/>
        </p:nvCxnSpPr>
        <p:spPr>
          <a:xfrm>
            <a:off x="9879231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519199-5F7B-4E3C-9211-0D6990A49F04}"/>
              </a:ext>
            </a:extLst>
          </p:cNvPr>
          <p:cNvSpPr txBox="1"/>
          <p:nvPr/>
        </p:nvSpPr>
        <p:spPr>
          <a:xfrm>
            <a:off x="8015113" y="2303536"/>
            <a:ext cx="115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Conv, BN, </a:t>
            </a:r>
          </a:p>
          <a:p>
            <a:r>
              <a:rPr lang="en-US" b="1" dirty="0"/>
              <a:t>ReLU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0435B4-F2E7-4C01-A0EB-A63BFD6A9D7C}"/>
              </a:ext>
            </a:extLst>
          </p:cNvPr>
          <p:cNvSpPr txBox="1"/>
          <p:nvPr/>
        </p:nvSpPr>
        <p:spPr>
          <a:xfrm>
            <a:off x="8787855" y="478378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7x7x16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3110D-5217-4AE6-A99D-9B942CD3D258}"/>
              </a:ext>
            </a:extLst>
          </p:cNvPr>
          <p:cNvSpPr/>
          <p:nvPr/>
        </p:nvSpPr>
        <p:spPr>
          <a:xfrm>
            <a:off x="10566168" y="2949867"/>
            <a:ext cx="9144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E32B3-38FF-4CF0-8760-84598E6C50F3}"/>
              </a:ext>
            </a:extLst>
          </p:cNvPr>
          <p:cNvSpPr txBox="1"/>
          <p:nvPr/>
        </p:nvSpPr>
        <p:spPr>
          <a:xfrm>
            <a:off x="10306912" y="4783781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256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3680D1-18AC-4D68-94D7-CA800682589B}"/>
              </a:ext>
            </a:extLst>
          </p:cNvPr>
          <p:cNvCxnSpPr>
            <a:cxnSpLocks/>
          </p:cNvCxnSpPr>
          <p:nvPr/>
        </p:nvCxnSpPr>
        <p:spPr>
          <a:xfrm>
            <a:off x="10844037" y="3407067"/>
            <a:ext cx="50875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45769D2-6476-4553-978A-3A7BA9A46AA1}"/>
              </a:ext>
            </a:extLst>
          </p:cNvPr>
          <p:cNvSpPr/>
          <p:nvPr/>
        </p:nvSpPr>
        <p:spPr>
          <a:xfrm>
            <a:off x="11482573" y="3315627"/>
            <a:ext cx="182880" cy="1828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ED22EF-5D85-4169-B316-B1556E4D0A48}"/>
              </a:ext>
            </a:extLst>
          </p:cNvPr>
          <p:cNvSpPr txBox="1"/>
          <p:nvPr/>
        </p:nvSpPr>
        <p:spPr>
          <a:xfrm>
            <a:off x="10799859" y="2364993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FC, </a:t>
            </a:r>
          </a:p>
          <a:p>
            <a:r>
              <a:rPr lang="en-US" b="1" dirty="0"/>
              <a:t>Sigmoid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69F5DC-669B-4E82-AA6D-3F1579BA25BB}"/>
              </a:ext>
            </a:extLst>
          </p:cNvPr>
          <p:cNvSpPr txBox="1"/>
          <p:nvPr/>
        </p:nvSpPr>
        <p:spPr>
          <a:xfrm>
            <a:off x="11416758" y="47837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9E4534E0-6332-4437-BB84-04DD5EB85275}"/>
              </a:ext>
            </a:extLst>
          </p:cNvPr>
          <p:cNvSpPr/>
          <p:nvPr/>
        </p:nvSpPr>
        <p:spPr>
          <a:xfrm rot="5400000">
            <a:off x="8319391" y="2544177"/>
            <a:ext cx="337214" cy="6625531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834EDCA-4082-4675-8E76-ED4D10AF4332}"/>
              </a:ext>
            </a:extLst>
          </p:cNvPr>
          <p:cNvSpPr/>
          <p:nvPr/>
        </p:nvSpPr>
        <p:spPr>
          <a:xfrm rot="5400000">
            <a:off x="3264911" y="2753712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C17611-CF1F-4594-9009-480F9DAFD357}"/>
              </a:ext>
            </a:extLst>
          </p:cNvPr>
          <p:cNvSpPr txBox="1"/>
          <p:nvPr/>
        </p:nvSpPr>
        <p:spPr>
          <a:xfrm>
            <a:off x="2690269" y="5794717"/>
            <a:ext cx="148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A4F6E-AD7C-445F-8736-38524C8CD4FE}"/>
              </a:ext>
            </a:extLst>
          </p:cNvPr>
          <p:cNvSpPr txBox="1"/>
          <p:nvPr/>
        </p:nvSpPr>
        <p:spPr>
          <a:xfrm>
            <a:off x="7533794" y="6156186"/>
            <a:ext cx="1908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Discriminator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D3729-8923-4030-83D5-DFFD3AD8231F}"/>
              </a:ext>
            </a:extLst>
          </p:cNvPr>
          <p:cNvSpPr/>
          <p:nvPr/>
        </p:nvSpPr>
        <p:spPr>
          <a:xfrm>
            <a:off x="736136" y="1948866"/>
            <a:ext cx="91440" cy="914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29D069-526C-4605-B2CB-65910C24D823}"/>
              </a:ext>
            </a:extLst>
          </p:cNvPr>
          <p:cNvSpPr txBox="1"/>
          <p:nvPr/>
        </p:nvSpPr>
        <p:spPr>
          <a:xfrm>
            <a:off x="152235" y="1556320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One-hot label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251674-F58B-844E-ADB5-6EA39CF6A65F}"/>
              </a:ext>
            </a:extLst>
          </p:cNvPr>
          <p:cNvSpPr txBox="1"/>
          <p:nvPr/>
        </p:nvSpPr>
        <p:spPr>
          <a:xfrm>
            <a:off x="9649763" y="2266845"/>
            <a:ext cx="1106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Reshape, </a:t>
            </a:r>
          </a:p>
          <a:p>
            <a:r>
              <a:rPr lang="en-US" b="1" dirty="0"/>
              <a:t>FC, BN, </a:t>
            </a:r>
          </a:p>
          <a:p>
            <a:r>
              <a:rPr lang="en-US" b="1" dirty="0"/>
              <a:t>ReLU</a:t>
            </a:r>
          </a:p>
        </p:txBody>
      </p:sp>
    </p:spTree>
    <p:extLst>
      <p:ext uri="{BB962C8B-B14F-4D97-AF65-F5344CB8AC3E}">
        <p14:creationId xmlns:p14="http://schemas.microsoft.com/office/powerpoint/2010/main" val="303990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8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3" y="365125"/>
            <a:ext cx="1142763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Using Labels Can Improve Generated Samples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68814" y="3402286"/>
            <a:ext cx="1746263" cy="2313440"/>
            <a:chOff x="10344904" y="2071708"/>
            <a:chExt cx="1746263" cy="23134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10344904" y="2071708"/>
              <a:ext cx="1746263" cy="2313440"/>
              <a:chOff x="9962990" y="1345183"/>
              <a:chExt cx="1746263" cy="231344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58401" y="2477597"/>
                <a:ext cx="1650852" cy="1181026"/>
                <a:chOff x="1192193" y="3107797"/>
                <a:chExt cx="2511706" cy="1796884"/>
              </a:xfrm>
            </p:grpSpPr>
            <p:sp>
              <p:nvSpPr>
                <p:cNvPr id="13" name="Rectangle 12"/>
                <p:cNvSpPr/>
                <p:nvPr/>
              </p:nvSpPr>
              <p:spPr>
                <a:xfrm rot="10800000">
                  <a:off x="1192193" y="3107797"/>
                  <a:ext cx="2511706" cy="1175590"/>
                </a:xfrm>
                <a:prstGeom prst="rect">
                  <a:avLst/>
                </a:prstGeom>
                <a:noFill/>
                <a:ln w="25400">
                  <a:solidFill>
                    <a:srgbClr val="27D5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Generative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Model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9962990" y="1345183"/>
                <a:ext cx="825425" cy="1147974"/>
                <a:chOff x="9962990" y="1345183"/>
                <a:chExt cx="825425" cy="11479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/>
                    <p:cNvSpPr/>
                    <p:nvPr/>
                  </p:nvSpPr>
                  <p:spPr>
                    <a:xfrm rot="10800000">
                      <a:off x="9962990" y="1345183"/>
                      <a:ext cx="825425" cy="739620"/>
                    </a:xfrm>
                    <a:prstGeom prst="rect">
                      <a:avLst/>
                    </a:prstGeom>
                    <a:noFill/>
                    <a:ln w="254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27D5F0"/>
                          </a:solidFill>
                        </a:rPr>
                        <a:t>noise</a:t>
                      </a:r>
                      <a:br>
                        <a:rPr lang="en-US" sz="2000" b="1" dirty="0">
                          <a:solidFill>
                            <a:srgbClr val="27D5F0"/>
                          </a:solidFill>
                        </a:rPr>
                      </a:br>
                      <a:r>
                        <a:rPr lang="en-US" sz="2000" b="1" dirty="0">
                          <a:solidFill>
                            <a:srgbClr val="27D5F0"/>
                          </a:solidFill>
                        </a:rPr>
                        <a:t>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rgbClr val="27D5F0"/>
                              </a:solidFill>
                              <a:latin typeface="Cambria Math" charset="0"/>
                            </a:rPr>
                            <m:t>𝒛</m:t>
                          </m:r>
                        </m:oMath>
                      </a14:m>
                      <a:r>
                        <a:rPr lang="en-US" sz="2000" b="1" dirty="0">
                          <a:solidFill>
                            <a:srgbClr val="27D5F0"/>
                          </a:solidFill>
                        </a:rPr>
                        <a:t>)</a:t>
                      </a:r>
                    </a:p>
                  </p:txBody>
                </p:sp>
              </mc:Choice>
              <mc:Fallback xmlns="">
                <p:sp>
                  <p:nvSpPr>
                    <p:cNvPr id="9" name="Rectangle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9962990" y="1345183"/>
                      <a:ext cx="825425" cy="73962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444" t="-1639" r="-2963" b="-11475"/>
                      </a:stretch>
                    </a:blipFill>
                    <a:ln w="254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10382896" y="2084803"/>
                  <a:ext cx="0" cy="408354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0432973" y="3645528"/>
                  <a:ext cx="825425" cy="739620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rgbClr val="27D5F0"/>
                      </a:solidFill>
                    </a:rPr>
                    <a:t>class</a:t>
                  </a:r>
                  <a:br>
                    <a:rPr lang="en-US" sz="2000" b="1" dirty="0">
                      <a:solidFill>
                        <a:srgbClr val="27D5F0"/>
                      </a:solidFill>
                    </a:rPr>
                  </a:br>
                  <a:r>
                    <a:rPr lang="en-US" sz="2000" b="1" dirty="0">
                      <a:solidFill>
                        <a:srgbClr val="27D5F0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27D5F0"/>
                          </a:solidFill>
                          <a:latin typeface="Cambria Math" charset="0"/>
                        </a:rPr>
                        <m:t>𝒚</m:t>
                      </m:r>
                    </m:oMath>
                  </a14:m>
                  <a:r>
                    <a:rPr lang="en-US" sz="2000" b="1" dirty="0">
                      <a:solidFill>
                        <a:srgbClr val="27D5F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2973" y="3645528"/>
                  <a:ext cx="825425" cy="739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639" b="-11475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rot="10800000">
              <a:off x="10853708" y="3252734"/>
              <a:ext cx="0" cy="408354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06404" y="1796994"/>
            <a:ext cx="11176000" cy="43291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Denton et al. (2015)                                   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Salimans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(2016)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151849" y="2592165"/>
            <a:ext cx="2289485" cy="2485966"/>
            <a:chOff x="7945449" y="3110957"/>
            <a:chExt cx="2289485" cy="2485966"/>
          </a:xfrm>
        </p:grpSpPr>
        <p:sp>
          <p:nvSpPr>
            <p:cNvPr id="20" name="Rectangle 19"/>
            <p:cNvSpPr/>
            <p:nvPr/>
          </p:nvSpPr>
          <p:spPr>
            <a:xfrm>
              <a:off x="8026368" y="4258193"/>
              <a:ext cx="1923097" cy="866844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2000" b="1" dirty="0">
                  <a:solidFill>
                    <a:srgbClr val="A09D00"/>
                  </a:solidFill>
                </a:rPr>
              </a:br>
              <a:r>
                <a:rPr lang="en-US" sz="20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8976732" y="5125037"/>
              <a:ext cx="0" cy="471886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8261112" y="3786307"/>
              <a:ext cx="0" cy="471886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945449" y="3411284"/>
              <a:ext cx="6353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A09D00"/>
                  </a:solidFill>
                </a:rPr>
                <a:t>fake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8457291" y="3115848"/>
              <a:ext cx="873957" cy="1147236"/>
              <a:chOff x="9045688" y="3115848"/>
              <a:chExt cx="873957" cy="1147236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V="1">
                <a:off x="9488313" y="3791198"/>
                <a:ext cx="0" cy="471886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9045688" y="3115848"/>
                <a:ext cx="873957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>
                    <a:solidFill>
                      <a:srgbClr val="A09D00"/>
                    </a:solidFill>
                  </a:rPr>
                  <a:t>real</a:t>
                </a:r>
                <a:br>
                  <a:rPr lang="en-US" sz="2000" b="1">
                    <a:solidFill>
                      <a:srgbClr val="A09D00"/>
                    </a:solidFill>
                  </a:rPr>
                </a:br>
                <a:r>
                  <a:rPr lang="en-US" sz="2000" b="1">
                    <a:solidFill>
                      <a:srgbClr val="A09D00"/>
                    </a:solidFill>
                  </a:rPr>
                  <a:t>class 1</a:t>
                </a:r>
                <a:endParaRPr lang="en-US" sz="2000" b="1" dirty="0">
                  <a:solidFill>
                    <a:srgbClr val="A09D00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324107" y="3110957"/>
              <a:ext cx="910827" cy="1147236"/>
              <a:chOff x="9027253" y="3115848"/>
              <a:chExt cx="910827" cy="1147236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9488313" y="3791198"/>
                <a:ext cx="0" cy="471886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9027253" y="3115848"/>
                    <a:ext cx="910827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rgbClr val="A09D00"/>
                        </a:solidFill>
                      </a:rPr>
                      <a:t>real</a:t>
                    </a:r>
                    <a:br>
                      <a:rPr lang="en-US" sz="2000" b="1" dirty="0">
                        <a:solidFill>
                          <a:srgbClr val="A09D00"/>
                        </a:solidFill>
                      </a:rPr>
                    </a:br>
                    <a:r>
                      <a:rPr lang="en-US" sz="2000" b="1" dirty="0">
                        <a:solidFill>
                          <a:srgbClr val="A09D00"/>
                        </a:solidFill>
                      </a:rPr>
                      <a:t>class </a:t>
                    </a:r>
                    <a14:m>
                      <m:oMath xmlns:m="http://schemas.openxmlformats.org/officeDocument/2006/math">
                        <m:r>
                          <a:rPr lang="en-US" sz="2000" b="1" i="1" dirty="0" smtClean="0">
                            <a:solidFill>
                              <a:srgbClr val="A09D00"/>
                            </a:solidFill>
                            <a:latin typeface="Cambria Math" charset="0"/>
                          </a:rPr>
                          <m:t>𝒏</m:t>
                        </m:r>
                      </m:oMath>
                    </a14:m>
                    <a:endParaRPr lang="en-US" sz="2000" b="1" dirty="0">
                      <a:solidFill>
                        <a:srgbClr val="A09D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7253" y="3115848"/>
                    <a:ext cx="910827" cy="707886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6667" t="-4310" b="-1465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/>
            <p:nvPr/>
          </p:nvCxnSpPr>
          <p:spPr>
            <a:xfrm flipV="1">
              <a:off x="9190907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9351778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9516881" y="3786307"/>
              <a:ext cx="0" cy="471886"/>
            </a:xfrm>
            <a:prstGeom prst="straightConnector1">
              <a:avLst/>
            </a:prstGeom>
            <a:ln w="25400">
              <a:solidFill>
                <a:schemeClr val="accent6">
                  <a:lumMod val="60000"/>
                  <a:lumOff val="4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9104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11" y="1"/>
            <a:ext cx="10515600" cy="105997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Using Labels Can Improve Generated Samples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(Denton et al.,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2" y="4471792"/>
            <a:ext cx="2200634" cy="19928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LAPGAN: multiresolution deconvolutional pyramid</a:t>
            </a:r>
          </a:p>
          <a:p>
            <a:r>
              <a:rPr lang="en-US" dirty="0"/>
              <a:t>CC-LAPGAN: class conditional LAPGAN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634" y="1059976"/>
            <a:ext cx="7790731" cy="579802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991365" y="6126166"/>
            <a:ext cx="1708643" cy="680848"/>
          </a:xfrm>
          <a:prstGeom prst="rect">
            <a:avLst/>
          </a:prstGeom>
        </p:spPr>
        <p:txBody>
          <a:bodyPr vert="horz" lIns="100794" tIns="50397" rIns="100794" bIns="50397" rtlCol="0">
            <a:normAutofit fontScale="55000" lnSpcReduction="20000"/>
          </a:bodyPr>
          <a:lstStyle>
            <a:lvl1pPr marL="88931" indent="-88931" algn="l" defTabSz="889409" rtl="0" eaLnBrk="1" latinLnBrk="0" hangingPunct="1">
              <a:spcBef>
                <a:spcPts val="194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itchFamily="2" charset="2"/>
              <a:buChar char="ü"/>
              <a:defRPr kumimoji="1" sz="2735" b="1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726" indent="-249034" algn="l" defTabSz="889409" rtl="0" eaLnBrk="1" latinLnBrk="0" hangingPunct="1">
              <a:spcBef>
                <a:spcPts val="1946"/>
              </a:spcBef>
              <a:spcAft>
                <a:spcPts val="0"/>
              </a:spcAft>
              <a:buFont typeface="Wingdings" pitchFamily="2" charset="2"/>
              <a:buChar char="§"/>
              <a:defRPr kumimoji="1" sz="2647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351604" indent="0" algn="l" defTabSz="889409" rtl="0" eaLnBrk="1" latinLnBrk="0" hangingPunct="1">
              <a:spcBef>
                <a:spcPts val="1167"/>
              </a:spcBef>
              <a:buClr>
                <a:schemeClr val="bg1"/>
              </a:buClr>
              <a:buSzPct val="25000"/>
              <a:buFont typeface="Calibri" pitchFamily="34" charset="0"/>
              <a:buChar char=" "/>
              <a:defRPr kumimoji="1" sz="2471" b="1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00257" indent="-145236" algn="l" defTabSz="889409" rtl="0" eaLnBrk="1" latinLnBrk="0" hangingPunct="1">
              <a:spcBef>
                <a:spcPts val="1167"/>
              </a:spcBef>
              <a:buFont typeface="Arial"/>
              <a:buChar char="•"/>
              <a:defRPr kumimoji="1" sz="2294" b="1" kern="120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1919" indent="0" algn="l" defTabSz="889409" rtl="0" eaLnBrk="1" latinLnBrk="0" hangingPunct="1">
              <a:spcBef>
                <a:spcPts val="778"/>
              </a:spcBef>
              <a:buFont typeface="Calibri" pitchFamily="34" charset="0"/>
              <a:buNone/>
              <a:defRPr kumimoji="1" sz="2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5875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0579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35284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9988" indent="-222352" algn="l" defTabSz="8894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9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GAN: original </a:t>
            </a:r>
            <a:r>
              <a:rPr lang="en-US" dirty="0" err="1"/>
              <a:t>Goodfellow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01142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632" y="-1460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With Image Pyramid, Can Also Seed Generator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With Low-Res Image + Class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(Denton et al., 2015)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48" y="1836974"/>
            <a:ext cx="230903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bedroom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church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tower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36" y="2961029"/>
            <a:ext cx="10082253" cy="1813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37" y="1084422"/>
            <a:ext cx="10140563" cy="1760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469" y="4905955"/>
            <a:ext cx="10094220" cy="18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65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5C8A03-51E9-A848-879E-25F2F3BE4A06}"/>
              </a:ext>
            </a:extLst>
          </p:cNvPr>
          <p:cNvSpPr txBox="1"/>
          <p:nvPr/>
        </p:nvSpPr>
        <p:spPr>
          <a:xfrm>
            <a:off x="1754106" y="340307"/>
            <a:ext cx="8683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Pseudo-code Implementation of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2D29C-DDDF-D34D-9608-67BF60E0C09E}"/>
              </a:ext>
            </a:extLst>
          </p:cNvPr>
          <p:cNvSpPr txBox="1"/>
          <p:nvPr/>
        </p:nvSpPr>
        <p:spPr>
          <a:xfrm>
            <a:off x="1425881" y="2123578"/>
            <a:ext cx="4547216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Input: z, image, (label)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Network: D, 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Loss: D, 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Optimizer: D,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A4877-B08D-C04D-8136-145746FF79E3}"/>
              </a:ext>
            </a:extLst>
          </p:cNvPr>
          <p:cNvSpPr txBox="1"/>
          <p:nvPr/>
        </p:nvSpPr>
        <p:spPr>
          <a:xfrm>
            <a:off x="6636978" y="2123578"/>
            <a:ext cx="4547216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Training: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epoch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 batch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Update D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Update G</a:t>
            </a:r>
          </a:p>
        </p:txBody>
      </p:sp>
    </p:spTree>
    <p:extLst>
      <p:ext uri="{BB962C8B-B14F-4D97-AF65-F5344CB8AC3E}">
        <p14:creationId xmlns:p14="http://schemas.microsoft.com/office/powerpoint/2010/main" val="423219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CEFF1-CA38-4FD6-BAEF-86072D2B2210}"/>
              </a:ext>
            </a:extLst>
          </p:cNvPr>
          <p:cNvSpPr txBox="1"/>
          <p:nvPr/>
        </p:nvSpPr>
        <p:spPr>
          <a:xfrm>
            <a:off x="1597525" y="701814"/>
            <a:ext cx="8996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pic>
        <p:nvPicPr>
          <p:cNvPr id="1026" name="Picture 2" descr="Image result for generative adversarial networks">
            <a:extLst>
              <a:ext uri="{FF2B5EF4-FFF2-40B4-BE49-F238E27FC236}">
                <a16:creationId xmlns:a16="http://schemas.microsoft.com/office/drawing/2014/main" id="{D4A75B6F-73DE-4340-ABD1-BF2CC38D4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90" y="1807525"/>
            <a:ext cx="9990020" cy="43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866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Schemes to Ensure Samples Are Diverse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Salimans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Use nearest neighbor on latent representation to detect samples in a mini-batch that are too similar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47" y="2613989"/>
            <a:ext cx="8518052" cy="4147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309706" y="4487744"/>
            <a:ext cx="2480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n-lt"/>
              </a:rPr>
              <a:t>CIFAR training images</a:t>
            </a:r>
          </a:p>
        </p:txBody>
      </p:sp>
      <p:sp>
        <p:nvSpPr>
          <p:cNvPr id="6" name="TextBox 5"/>
          <p:cNvSpPr txBox="1"/>
          <p:nvPr/>
        </p:nvSpPr>
        <p:spPr>
          <a:xfrm rot="5400000">
            <a:off x="9503778" y="4487744"/>
            <a:ext cx="2253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n-lt"/>
              </a:rPr>
              <a:t>Synthesized images</a:t>
            </a:r>
            <a:endParaRPr lang="en-US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919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kjkjkj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7" y="1371604"/>
            <a:ext cx="10904554" cy="5332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113198" y="3548830"/>
            <a:ext cx="291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+mn-lt"/>
              </a:rPr>
              <a:t>ImageNet training </a:t>
            </a:r>
            <a:r>
              <a:rPr lang="en-US" sz="2000" b="1" dirty="0">
                <a:latin typeface="+mn-lt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3832999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191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Cherry Picked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77" y="1480502"/>
            <a:ext cx="8380845" cy="50594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787089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047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Problems With Counting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214" y="1371600"/>
            <a:ext cx="7890371" cy="4754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461998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2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Problems With Perspective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34" y="1371604"/>
            <a:ext cx="8855931" cy="50496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3311258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925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Problems With Global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23" y="1371604"/>
            <a:ext cx="8482953" cy="5235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19796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84" y="365126"/>
            <a:ext cx="11515060" cy="1073428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Beyond Labels: Providing Images as Input to Generator: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Next Video Frame Prediction </a:t>
            </a: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(Lotter et al.,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0748" y="5621572"/>
            <a:ext cx="10087558" cy="1073427"/>
          </a:xfrm>
        </p:spPr>
        <p:txBody>
          <a:bodyPr>
            <a:normAutofit/>
          </a:bodyPr>
          <a:lstStyle/>
          <a:p>
            <a:r>
              <a:rPr lang="en-US" dirty="0"/>
              <a:t>MSE tends to produce blurry images on any task</a:t>
            </a:r>
          </a:p>
          <a:p>
            <a:pPr lvl="1"/>
            <a:r>
              <a:rPr lang="en-US" dirty="0"/>
              <a:t>when you can’t predict well, predict the expectation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19" y="1525075"/>
            <a:ext cx="9046762" cy="40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10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44" y="1649925"/>
            <a:ext cx="10214919" cy="40137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BECB80-33DA-274A-BE13-7804898E0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365126"/>
            <a:ext cx="11515060" cy="1073428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Beyond Labels: Providing Images as Input to Generator: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Next Video Frame Prediction </a:t>
            </a:r>
            <a:r>
              <a:rPr lang="en-US" sz="3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(Lotter et al., 2016)</a:t>
            </a:r>
          </a:p>
        </p:txBody>
      </p:sp>
    </p:spTree>
    <p:extLst>
      <p:ext uri="{BB962C8B-B14F-4D97-AF65-F5344CB8AC3E}">
        <p14:creationId xmlns:p14="http://schemas.microsoft.com/office/powerpoint/2010/main" val="272214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Visually-Aware Fashion Recommendation and Design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GANs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(Kang et al.,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10896600" cy="4351338"/>
          </a:xfrm>
        </p:spPr>
        <p:txBody>
          <a:bodyPr/>
          <a:lstStyle/>
          <a:p>
            <a:r>
              <a:rPr lang="en-US" dirty="0"/>
              <a:t>Recommender systems predict how much a particular user will like a particular item</a:t>
            </a:r>
          </a:p>
          <a:p>
            <a:pPr lvl="1"/>
            <a:r>
              <a:rPr lang="en-US" dirty="0"/>
              <a:t>Can predict based on features of item (e.g., movie director, dress length)</a:t>
            </a:r>
          </a:p>
          <a:p>
            <a:pPr lvl="1"/>
            <a:r>
              <a:rPr lang="en-US" dirty="0"/>
              <a:t>Can also predict directly from images</a:t>
            </a:r>
          </a:p>
          <a:p>
            <a:r>
              <a:rPr lang="en-US" dirty="0"/>
              <a:t>Twist here is that instead of </a:t>
            </a:r>
            <a:br>
              <a:rPr lang="en-US" dirty="0"/>
            </a:br>
            <a:r>
              <a:rPr lang="en-US" dirty="0"/>
              <a:t>predicting from a predefined set,</a:t>
            </a:r>
            <a:br>
              <a:rPr lang="en-US" dirty="0"/>
            </a:br>
            <a:r>
              <a:rPr lang="en-US" i="1" dirty="0"/>
              <a:t>generate images</a:t>
            </a:r>
            <a:r>
              <a:rPr lang="en-US" dirty="0"/>
              <a:t> that would be liked.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68" y="3306770"/>
            <a:ext cx="5549900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52084" y="4812632"/>
            <a:ext cx="4604084" cy="21336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35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class-conditional generator and discriminator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554" y="2848811"/>
            <a:ext cx="4711700" cy="3136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CE6DDE-FD88-7D49-9FE8-781AF27B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Visually-Aware Fashion Recommendation and Design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GANs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(Kang et al.,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237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an discriminator mnist">
            <a:extLst>
              <a:ext uri="{FF2B5EF4-FFF2-40B4-BE49-F238E27FC236}">
                <a16:creationId xmlns:a16="http://schemas.microsoft.com/office/drawing/2014/main" id="{B7C6F6AF-F916-46F5-87D7-8BF00AA8D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12192000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6EABE-FE79-4355-94E9-8E250AB31D3A}"/>
              </a:ext>
            </a:extLst>
          </p:cNvPr>
          <p:cNvSpPr txBox="1"/>
          <p:nvPr/>
        </p:nvSpPr>
        <p:spPr>
          <a:xfrm>
            <a:off x="1597525" y="701814"/>
            <a:ext cx="8996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Network (GAN)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DEAE1B0-51BE-411D-B7D3-83E372DCD958}"/>
              </a:ext>
            </a:extLst>
          </p:cNvPr>
          <p:cNvSpPr/>
          <p:nvPr/>
        </p:nvSpPr>
        <p:spPr>
          <a:xfrm rot="5400000">
            <a:off x="9032784" y="1824836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72A0-A40E-4833-A8C4-4B22EF8C17F6}"/>
              </a:ext>
            </a:extLst>
          </p:cNvPr>
          <p:cNvSpPr txBox="1"/>
          <p:nvPr/>
        </p:nvSpPr>
        <p:spPr>
          <a:xfrm>
            <a:off x="7345056" y="5065214"/>
            <a:ext cx="2542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Binary Classifier: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Conv, Leaky </a:t>
            </a:r>
            <a:r>
              <a:rPr lang="en-US" sz="2400" b="1" dirty="0" err="1">
                <a:solidFill>
                  <a:srgbClr val="0070C0"/>
                </a:solidFill>
              </a:rPr>
              <a:t>ReLU</a:t>
            </a:r>
            <a:r>
              <a:rPr lang="en-US" sz="2400" b="1" dirty="0">
                <a:solidFill>
                  <a:srgbClr val="0070C0"/>
                </a:solidFill>
              </a:rPr>
              <a:t>,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FC, Sigmoid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EDE7CDC1-DCAE-4155-B99D-2B146E85789C}"/>
              </a:ext>
            </a:extLst>
          </p:cNvPr>
          <p:cNvSpPr/>
          <p:nvPr/>
        </p:nvSpPr>
        <p:spPr>
          <a:xfrm rot="5400000">
            <a:off x="3005418" y="2086446"/>
            <a:ext cx="337214" cy="5613333"/>
          </a:xfrm>
          <a:prstGeom prst="rightBrace">
            <a:avLst>
              <a:gd name="adj1" fmla="val 4242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F732-D39A-416E-8661-C9F8604C2A6D}"/>
              </a:ext>
            </a:extLst>
          </p:cNvPr>
          <p:cNvSpPr txBox="1"/>
          <p:nvPr/>
        </p:nvSpPr>
        <p:spPr>
          <a:xfrm>
            <a:off x="1606418" y="5243512"/>
            <a:ext cx="330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New components: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Transposed convolution,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Batch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E3932-2436-4615-9687-435C0FA56724}"/>
              </a:ext>
            </a:extLst>
          </p:cNvPr>
          <p:cNvSpPr/>
          <p:nvPr/>
        </p:nvSpPr>
        <p:spPr>
          <a:xfrm>
            <a:off x="8962398" y="6581001"/>
            <a:ext cx="322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https://github.com/PramodShenoy/GANerations</a:t>
            </a:r>
          </a:p>
        </p:txBody>
      </p:sp>
    </p:spTree>
    <p:extLst>
      <p:ext uri="{BB962C8B-B14F-4D97-AF65-F5344CB8AC3E}">
        <p14:creationId xmlns:p14="http://schemas.microsoft.com/office/powerpoint/2010/main" val="9723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7012" y="1561025"/>
                <a:ext cx="5809360" cy="4754562"/>
              </a:xfrm>
            </p:spPr>
            <p:txBody>
              <a:bodyPr/>
              <a:lstStyle/>
              <a:p>
                <a:r>
                  <a:rPr lang="en-US" dirty="0"/>
                  <a:t>Optimize with GAN</a:t>
                </a:r>
              </a:p>
              <a:p>
                <a:pPr lvl="1"/>
                <a:r>
                  <a:rPr lang="en-US" dirty="0"/>
                  <a:t>find latent representation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𝒛</m:t>
                    </m:r>
                  </m:oMath>
                </a14:m>
                <a:r>
                  <a:rPr lang="en-US" dirty="0"/>
                  <a:t> that obtains the highest recommendation score</a:t>
                </a:r>
              </a:p>
              <a:p>
                <a:pPr lvl="1"/>
                <a:r>
                  <a:rPr lang="en-US" dirty="0"/>
                  <a:t>gradient ascent search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012" y="1561025"/>
                <a:ext cx="5809360" cy="4754562"/>
              </a:xfrm>
              <a:blipFill>
                <a:blip r:embed="rId2"/>
                <a:stretch>
                  <a:fillRect l="-1747" t="-21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334" y="1291388"/>
            <a:ext cx="3501171" cy="52938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5570C0-B393-2149-9E64-298B76CA1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93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Visually-Aware Fashion Recommendation and Design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GANs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(Kang et al., 2017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168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0"/>
            <a:ext cx="471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79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234D-23EE-EC49-AE70-5D3D9A6F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GAN</a:t>
            </a:r>
          </a:p>
        </p:txBody>
      </p:sp>
    </p:spTree>
    <p:extLst>
      <p:ext uri="{BB962C8B-B14F-4D97-AF65-F5344CB8AC3E}">
        <p14:creationId xmlns:p14="http://schemas.microsoft.com/office/powerpoint/2010/main" val="2956573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0" y="1028733"/>
            <a:ext cx="10594660" cy="4072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0" y="185767"/>
            <a:ext cx="11881320" cy="842966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Image-to-Image Translation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pix2pix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5978" y="5538969"/>
            <a:ext cx="8120044" cy="81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33" dirty="0">
                <a:latin typeface="+mj-lt"/>
              </a:rPr>
              <a:t>Image-to-image Translation with Conditional Adversarial Nets </a:t>
            </a:r>
          </a:p>
          <a:p>
            <a:pPr algn="ctr"/>
            <a:r>
              <a:rPr lang="en-US" sz="2333" dirty="0">
                <a:latin typeface="+mj-lt"/>
              </a:rPr>
              <a:t>Phillip Isola, Jun-</a:t>
            </a:r>
            <a:r>
              <a:rPr lang="en-US" altLang="zh-CN" sz="2333" dirty="0">
                <a:latin typeface="+mj-lt"/>
              </a:rPr>
              <a:t>Yan </a:t>
            </a:r>
            <a:r>
              <a:rPr lang="en-US" sz="2333" dirty="0">
                <a:latin typeface="+mj-lt"/>
              </a:rPr>
              <a:t>Zhu, </a:t>
            </a:r>
            <a:r>
              <a:rPr lang="en-US" sz="2333" dirty="0" err="1">
                <a:latin typeface="+mj-lt"/>
              </a:rPr>
              <a:t>Tinghui</a:t>
            </a:r>
            <a:r>
              <a:rPr lang="en-US" sz="2333" dirty="0">
                <a:latin typeface="+mj-lt"/>
              </a:rPr>
              <a:t> Zhou, Alexei A. </a:t>
            </a:r>
            <a:r>
              <a:rPr lang="en-US" sz="2333" dirty="0" err="1">
                <a:latin typeface="+mj-lt"/>
              </a:rPr>
              <a:t>Efros</a:t>
            </a:r>
            <a:r>
              <a:rPr lang="en-US" sz="2333" dirty="0">
                <a:latin typeface="+mj-lt"/>
              </a:rPr>
              <a:t>.  CVPR 2017</a:t>
            </a:r>
          </a:p>
        </p:txBody>
      </p:sp>
    </p:spTree>
    <p:extLst>
      <p:ext uri="{BB962C8B-B14F-4D97-AF65-F5344CB8AC3E}">
        <p14:creationId xmlns:p14="http://schemas.microsoft.com/office/powerpoint/2010/main" val="22120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08"/>
    </mc:Choice>
    <mc:Fallback xmlns="">
      <p:transition spd="slow" advTm="21208"/>
    </mc:Fallback>
  </mc:AlternateContent>
  <p:extLst>
    <p:ext uri="{E180D4A7-C9FB-4DFB-919C-405C955672EB}">
      <p14:showEvtLst xmlns:p14="http://schemas.microsoft.com/office/powerpoint/2010/main">
        <p14:playEvt time="32" objId="11"/>
        <p14:stopEvt time="4783" objId="11"/>
      </p14:showEvt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162"/>
            <a:ext cx="10515600" cy="92141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Cycle GANs 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al., ICC V2017]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32" y="1286540"/>
            <a:ext cx="11688803" cy="11164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image collections</a:t>
            </a:r>
          </a:p>
          <a:p>
            <a:pPr lvl="1"/>
            <a:r>
              <a:rPr lang="en-US" dirty="0"/>
              <a:t>algorithm learns to translate an image from one collection to the other</a:t>
            </a:r>
          </a:p>
          <a:p>
            <a:pPr lvl="1"/>
            <a:r>
              <a:rPr lang="en-US" dirty="0"/>
              <a:t>does not require correspondence between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50" y="2445487"/>
            <a:ext cx="9588500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8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63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81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78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75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" name="pasted-image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" name="pasted-image.pdf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6" name="1.jp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2.jpg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3.jpg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1.jpg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2.jpg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3.jpg"/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3" name="pasted-image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4" name="pasted-image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219062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6113979" y="5735634"/>
            <a:ext cx="5227926" cy="96984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>
                <a:solidFill>
                  <a:schemeClr val="tx1"/>
                </a:solidFill>
              </a:rPr>
              <a:t>- Expensive to collec</a:t>
            </a:r>
            <a:r>
              <a:rPr lang="en-US" altLang="zh-CN" sz="2667" dirty="0">
                <a:solidFill>
                  <a:schemeClr val="tx1"/>
                </a:solidFill>
              </a:rPr>
              <a:t>t pairs.</a:t>
            </a: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- Impossible in many scenarios.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264132" y="842005"/>
            <a:ext cx="6750909" cy="2189661"/>
            <a:chOff x="6316958" y="1010406"/>
            <a:chExt cx="8101091" cy="2627593"/>
          </a:xfrm>
        </p:grpSpPr>
        <p:pic>
          <p:nvPicPr>
            <p:cNvPr id="29" name="pasted-image-filter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9183" y="1010406"/>
              <a:ext cx="3558866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0" name="pasted-imag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958" y="1010406"/>
              <a:ext cx="3558865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" name="Arrow: Right 3"/>
            <p:cNvSpPr/>
            <p:nvPr/>
          </p:nvSpPr>
          <p:spPr>
            <a:xfrm>
              <a:off x="10080917" y="1761948"/>
              <a:ext cx="581113" cy="5559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321096" y="3034680"/>
                  <a:ext cx="5713564" cy="6033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67" dirty="0"/>
                    <a:t>Label </a:t>
                  </a:r>
                  <a14:m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2667" dirty="0"/>
                    <a:t> photo: per-pixel labeling</a:t>
                  </a: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096" y="3034680"/>
                  <a:ext cx="5713564" cy="603319"/>
                </a:xfrm>
                <a:prstGeom prst="rect">
                  <a:avLst/>
                </a:prstGeom>
                <a:blipFill>
                  <a:blip r:embed="rId5"/>
                  <a:stretch>
                    <a:fillRect l="-2400" t="-9756" r="-1333" b="-29268"/>
                  </a:stretch>
                </a:blipFill>
              </p:spPr>
              <p:txBody>
                <a:bodyPr/>
                <a:lstStyle/>
                <a:p>
                  <a:r>
                    <a:rPr lang="ro-RO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5264132" y="3173707"/>
            <a:ext cx="6749368" cy="2540751"/>
            <a:chOff x="6316958" y="3808448"/>
            <a:chExt cx="8099241" cy="3048901"/>
          </a:xfrm>
        </p:grpSpPr>
        <p:grpSp>
          <p:nvGrpSpPr>
            <p:cNvPr id="8" name="Group 7"/>
            <p:cNvGrpSpPr/>
            <p:nvPr/>
          </p:nvGrpSpPr>
          <p:grpSpPr>
            <a:xfrm>
              <a:off x="6316958" y="3808448"/>
              <a:ext cx="8099241" cy="2322576"/>
              <a:chOff x="6316958" y="3970784"/>
              <a:chExt cx="8099241" cy="2322576"/>
            </a:xfrm>
          </p:grpSpPr>
          <p:sp>
            <p:nvSpPr>
              <p:cNvPr id="79" name="Arrow: Right 78"/>
              <p:cNvSpPr/>
              <p:nvPr/>
            </p:nvSpPr>
            <p:spPr>
              <a:xfrm>
                <a:off x="10072052" y="4854110"/>
                <a:ext cx="581113" cy="55592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pic>
            <p:nvPicPr>
              <p:cNvPr id="80" name="Picture 2" descr="Image result for question mark square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59183" y="3970784"/>
                <a:ext cx="3557016" cy="232257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asted-imag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958" y="3972894"/>
                <a:ext cx="3557653" cy="23183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7478095" y="6254030"/>
                  <a:ext cx="5990870" cy="6033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667" dirty="0"/>
                    <a:t>Horse</a:t>
                  </a:r>
                  <a:r>
                    <a:rPr lang="en-US" sz="2667" dirty="0"/>
                    <a:t> </a:t>
                  </a:r>
                  <a14:m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2667" dirty="0"/>
                    <a:t> zebra: how to get zebras?</a:t>
                  </a: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095" y="6254030"/>
                  <a:ext cx="5990870" cy="603319"/>
                </a:xfrm>
                <a:prstGeom prst="rect">
                  <a:avLst/>
                </a:prstGeom>
                <a:blipFill>
                  <a:blip r:embed="rId8"/>
                  <a:stretch>
                    <a:fillRect l="-2284" t="-9756" r="-1015" b="-29268"/>
                  </a:stretch>
                </a:blipFill>
              </p:spPr>
              <p:txBody>
                <a:bodyPr/>
                <a:lstStyle/>
                <a:p>
                  <a:r>
                    <a:rPr lang="ro-R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39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84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54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1" name="pasted-image.pdf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" name="pasted-image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" name="pasted-image.pdf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" name="1.jp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2.jpg"/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3.jpg"/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1.jpg"/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2.jp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3.jp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pasted-image.pdf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pasted-image.pdf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7760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48" y="3659057"/>
            <a:ext cx="119566" cy="2839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8316247" y="1009764"/>
            <a:ext cx="2040227" cy="5760387"/>
            <a:chOff x="9979496" y="1211717"/>
            <a:chExt cx="2448272" cy="6912464"/>
          </a:xfrm>
        </p:grpSpPr>
        <p:pic>
          <p:nvPicPr>
            <p:cNvPr id="10" name="pasted-image.png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180344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asted-image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0" y="503759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asted-image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3420938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asted-image.pdf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79496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pasted-image.pdf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58757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Shape 183"/>
            <p:cNvSpPr/>
            <p:nvPr/>
          </p:nvSpPr>
          <p:spPr>
            <a:xfrm rot="5400000">
              <a:off x="10849449" y="6833895"/>
              <a:ext cx="1568097" cy="101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9531" tIns="59531" rIns="59531" bIns="59531" anchor="ctr"/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73212" y="1211717"/>
              <a:ext cx="417433" cy="41727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5975987" y="1009764"/>
            <a:ext cx="2040227" cy="5779608"/>
            <a:chOff x="7171184" y="1211717"/>
            <a:chExt cx="2448272" cy="6935530"/>
          </a:xfrm>
        </p:grpSpPr>
        <p:grpSp>
          <p:nvGrpSpPr>
            <p:cNvPr id="2" name="Group 1"/>
            <p:cNvGrpSpPr/>
            <p:nvPr/>
          </p:nvGrpSpPr>
          <p:grpSpPr>
            <a:xfrm>
              <a:off x="7171184" y="1211717"/>
              <a:ext cx="2448272" cy="6068999"/>
              <a:chOff x="7171184" y="1211717"/>
              <a:chExt cx="2448272" cy="6068999"/>
            </a:xfrm>
          </p:grpSpPr>
          <p:pic>
            <p:nvPicPr>
              <p:cNvPr id="5" name="pasted-image.png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3420938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asted-image.pdf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1184" y="1672322"/>
                <a:ext cx="269011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7" name="pasted-image.pdf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50443" y="1672322"/>
                <a:ext cx="269013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ng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503759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pasted-image.png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180344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42352" y="1211717"/>
                <a:ext cx="463816" cy="4172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6" name="Shape 198"/>
            <p:cNvSpPr/>
            <p:nvPr/>
          </p:nvSpPr>
          <p:spPr>
            <a:xfrm rot="5400000">
              <a:off x="8061548" y="6837982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</p:grpSp>
      <p:sp>
        <p:nvSpPr>
          <p:cNvPr id="117" name="Shape 208"/>
          <p:cNvSpPr/>
          <p:nvPr/>
        </p:nvSpPr>
        <p:spPr>
          <a:xfrm flipV="1">
            <a:off x="5502134" y="897298"/>
            <a:ext cx="2" cy="5305578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sp>
        <p:nvSpPr>
          <p:cNvPr id="140" name="TextBox 139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56073" y="206997"/>
            <a:ext cx="25951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Unpaired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47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65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62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9" name="pasted-image.pdf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" name="pasted-image.pdf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" name="pasted-image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" name="1.jp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2.jp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3.jpg"/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1.jpg"/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2.jpg"/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3.jpg"/>
            <p:cNvPicPr>
              <a:picLocks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pasted-image.pdf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pasted-image.pdf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279465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22" y="2333818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question mark squ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22" y="585457"/>
            <a:ext cx="1623060" cy="16230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 r="-4545" b="-1875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Shape 3802"/>
          <p:cNvSpPr/>
          <p:nvPr/>
        </p:nvSpPr>
        <p:spPr>
          <a:xfrm>
            <a:off x="6684456" y="2324158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29" name="Shape 3827"/>
          <p:cNvSpPr/>
          <p:nvPr/>
        </p:nvSpPr>
        <p:spPr>
          <a:xfrm>
            <a:off x="1337292" y="2301074"/>
            <a:ext cx="2856277" cy="781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1" extrusionOk="0">
                <a:moveTo>
                  <a:pt x="0" y="0"/>
                </a:moveTo>
                <a:cubicBezTo>
                  <a:pt x="2588" y="14810"/>
                  <a:pt x="9788" y="21600"/>
                  <a:pt x="21600" y="20369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stealth"/>
          </a:ln>
        </p:spPr>
        <p:txBody>
          <a:bodyPr/>
          <a:lstStyle/>
          <a:p>
            <a:endParaRPr sz="1450"/>
          </a:p>
        </p:txBody>
      </p:sp>
      <p:grpSp>
        <p:nvGrpSpPr>
          <p:cNvPr id="31" name="Group 3812"/>
          <p:cNvGrpSpPr/>
          <p:nvPr/>
        </p:nvGrpSpPr>
        <p:grpSpPr>
          <a:xfrm rot="5400000">
            <a:off x="5458565" y="2206495"/>
            <a:ext cx="1760212" cy="157011"/>
            <a:chOff x="0" y="0"/>
            <a:chExt cx="3520423" cy="314020"/>
          </a:xfrm>
        </p:grpSpPr>
        <p:sp>
          <p:nvSpPr>
            <p:cNvPr id="33" name="Shape 3809"/>
            <p:cNvSpPr/>
            <p:nvPr/>
          </p:nvSpPr>
          <p:spPr>
            <a:xfrm>
              <a:off x="0" y="26778"/>
              <a:ext cx="352042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34" name="Shape 3810"/>
            <p:cNvSpPr/>
            <p:nvPr/>
          </p:nvSpPr>
          <p:spPr>
            <a:xfrm flipH="1">
              <a:off x="22704" y="0"/>
              <a:ext cx="1" cy="3140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42" name="Shape 3811"/>
            <p:cNvSpPr/>
            <p:nvPr/>
          </p:nvSpPr>
          <p:spPr>
            <a:xfrm>
              <a:off x="3500345" y="28400"/>
              <a:ext cx="1" cy="2572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171643" y="1639363"/>
            <a:ext cx="1022812" cy="1369591"/>
            <a:chOff x="1698576" y="4114800"/>
            <a:chExt cx="2232248" cy="2395642"/>
          </a:xfrm>
        </p:grpSpPr>
        <p:grpSp>
          <p:nvGrpSpPr>
            <p:cNvPr id="45" name="Group 44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47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8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9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Shape 3594"/>
          <p:cNvSpPr/>
          <p:nvPr/>
        </p:nvSpPr>
        <p:spPr>
          <a:xfrm>
            <a:off x="2046759" y="4749147"/>
            <a:ext cx="8098483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pPr algn="ctr"/>
            <a:r>
              <a:rPr lang="en-US" dirty="0"/>
              <a:t>No input-output pairs!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66336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9" grpId="0" animBg="1"/>
      <p:bldP spid="5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6492297" y="2072046"/>
            <a:ext cx="1824536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 r="-4545" b="-1875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20651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8430377" y="1126840"/>
            <a:ext cx="336625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lang="en-US" sz="5000" dirty="0">
                <a:solidFill>
                  <a:srgbClr val="00B050"/>
                </a:solidFill>
              </a:rPr>
              <a:t>Real!</a:t>
            </a:r>
            <a:endParaRPr sz="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936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Probabilistic Generative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12332" y="5335826"/>
                <a:ext cx="6767336" cy="1111506"/>
              </a:xfrm>
              <a:solidFill>
                <a:schemeClr val="bg1">
                  <a:lumMod val="85000"/>
                </a:schemeClr>
              </a:solidFill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sz="3400" b="1" dirty="0">
                    <a:solidFill>
                      <a:schemeClr val="tx1"/>
                    </a:solidFill>
                  </a:rPr>
                  <a:t>Density Estimation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FF"/>
                        </a:solidFill>
                        <a:latin typeface="Cambria Math" charset="0"/>
                      </a:rPr>
                      <m:t>𝑷𝒓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FF"/>
                            </a:solidFill>
                            <a:latin typeface="Cambria Math" charset="0"/>
                          </a:rPr>
                          <m:t>𝒐𝒃𝒔𝒆𝒓𝒗𝒂𝒕𝒊𝒐𝒏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𝑷𝒓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𝒔𝒚𝒏𝒕𝒉𝒆𝒕𝒊𝒄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𝒐𝒃𝒔</m:t>
                    </m:r>
                    <m:r>
                      <a:rPr lang="en-US" b="1" i="1" smtClean="0">
                        <a:solidFill>
                          <a:srgbClr val="27D5F0"/>
                        </a:solidFill>
                        <a:latin typeface="Cambria Math" charset="0"/>
                      </a:rPr>
                      <m:t>.)</m:t>
                    </m:r>
                  </m:oMath>
                </a14:m>
                <a:endParaRPr lang="en-US" dirty="0">
                  <a:solidFill>
                    <a:srgbClr val="27D5F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2332" y="5335826"/>
                <a:ext cx="6767336" cy="1111506"/>
              </a:xfrm>
              <a:blipFill>
                <a:blip r:embed="rId2"/>
                <a:stretch>
                  <a:fillRect t="-11364" b="-113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609600" y="1939351"/>
            <a:ext cx="5955955" cy="847576"/>
            <a:chOff x="1192193" y="1979272"/>
            <a:chExt cx="5955955" cy="847576"/>
          </a:xfrm>
        </p:grpSpPr>
        <p:sp>
          <p:nvSpPr>
            <p:cNvPr id="4" name="Rectangle 3"/>
            <p:cNvSpPr/>
            <p:nvPr/>
          </p:nvSpPr>
          <p:spPr>
            <a:xfrm>
              <a:off x="1192193" y="1979272"/>
              <a:ext cx="2511706" cy="847576"/>
            </a:xfrm>
            <a:prstGeom prst="rect">
              <a:avLst/>
            </a:prstGeom>
            <a:noFill/>
            <a:ln w="254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>
                  <a:solidFill>
                    <a:srgbClr val="FF00FF"/>
                  </a:solidFill>
                </a:rPr>
                <a:t>Real world</a:t>
              </a:r>
            </a:p>
          </p:txBody>
        </p:sp>
        <p:cxnSp>
          <p:nvCxnSpPr>
            <p:cNvPr id="8" name="Straight Arrow Connector 7"/>
            <p:cNvCxnSpPr>
              <a:stCxn id="4" idx="3"/>
              <a:endCxn id="9" idx="1"/>
            </p:cNvCxnSpPr>
            <p:nvPr/>
          </p:nvCxnSpPr>
          <p:spPr>
            <a:xfrm>
              <a:off x="3703899" y="2403060"/>
              <a:ext cx="1136758" cy="0"/>
            </a:xfrm>
            <a:prstGeom prst="straightConnector1">
              <a:avLst/>
            </a:prstGeom>
            <a:ln w="25400">
              <a:solidFill>
                <a:srgbClr val="FF00FF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840657" y="2118366"/>
              <a:ext cx="2307491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00" b="1" dirty="0">
                  <a:solidFill>
                    <a:srgbClr val="FF00FF"/>
                  </a:solidFill>
                </a:rPr>
                <a:t>observations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9600" y="3554423"/>
            <a:ext cx="5955955" cy="1046440"/>
            <a:chOff x="1192193" y="2998374"/>
            <a:chExt cx="5955955" cy="1046440"/>
          </a:xfrm>
        </p:grpSpPr>
        <p:sp>
          <p:nvSpPr>
            <p:cNvPr id="13" name="Rectangle 12"/>
            <p:cNvSpPr/>
            <p:nvPr/>
          </p:nvSpPr>
          <p:spPr>
            <a:xfrm>
              <a:off x="1192193" y="3107797"/>
              <a:ext cx="2511706" cy="827595"/>
            </a:xfrm>
            <a:prstGeom prst="rect">
              <a:avLst/>
            </a:prstGeom>
            <a:noFill/>
            <a:ln w="25400">
              <a:solidFill>
                <a:srgbClr val="27D5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>
                  <a:solidFill>
                    <a:srgbClr val="27D5F0"/>
                  </a:solidFill>
                </a:rPr>
                <a:t>Model</a:t>
              </a:r>
            </a:p>
          </p:txBody>
        </p:sp>
        <p:cxnSp>
          <p:nvCxnSpPr>
            <p:cNvPr id="14" name="Straight Arrow Connector 13"/>
            <p:cNvCxnSpPr>
              <a:stCxn id="13" idx="3"/>
              <a:endCxn id="15" idx="1"/>
            </p:cNvCxnSpPr>
            <p:nvPr/>
          </p:nvCxnSpPr>
          <p:spPr>
            <a:xfrm flipV="1">
              <a:off x="3703899" y="3521594"/>
              <a:ext cx="1136758" cy="1"/>
            </a:xfrm>
            <a:prstGeom prst="straightConnector1">
              <a:avLst/>
            </a:prstGeom>
            <a:ln w="25400">
              <a:solidFill>
                <a:srgbClr val="27D5F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40657" y="2998374"/>
              <a:ext cx="2307491" cy="10464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100" b="1">
                  <a:solidFill>
                    <a:srgbClr val="27D5F0"/>
                  </a:solidFill>
                </a:rPr>
                <a:t>synthetic</a:t>
              </a:r>
            </a:p>
            <a:p>
              <a:r>
                <a:rPr lang="en-US" sz="3100" b="1" dirty="0">
                  <a:solidFill>
                    <a:srgbClr val="27D5F0"/>
                  </a:solidFill>
                </a:rPr>
                <a:t>observations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95281" y="2156791"/>
            <a:ext cx="4310832" cy="2334650"/>
            <a:chOff x="7095281" y="2156791"/>
            <a:chExt cx="4310832" cy="2334650"/>
          </a:xfrm>
        </p:grpSpPr>
        <p:sp>
          <p:nvSpPr>
            <p:cNvPr id="32" name="Right Brace 31"/>
            <p:cNvSpPr/>
            <p:nvPr/>
          </p:nvSpPr>
          <p:spPr>
            <a:xfrm>
              <a:off x="7095281" y="2156791"/>
              <a:ext cx="856527" cy="2334650"/>
            </a:xfrm>
            <a:prstGeom prst="rightBrace">
              <a:avLst>
                <a:gd name="adj1" fmla="val 35022"/>
                <a:gd name="adj2" fmla="val 50000"/>
              </a:avLst>
            </a:prstGeom>
            <a:ln w="254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51808" y="2697578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/>
                <a:t>=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672946" y="2876162"/>
              <a:ext cx="1733167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100" b="1" dirty="0">
                  <a:latin typeface="+mn-lt"/>
                </a:rPr>
                <a:t>goal of </a:t>
              </a:r>
              <a:br>
                <a:rPr lang="en-US" sz="3100" b="1" dirty="0">
                  <a:latin typeface="+mn-lt"/>
                </a:rPr>
              </a:br>
              <a:r>
                <a:rPr lang="en-US" sz="3100" b="1" dirty="0">
                  <a:latin typeface="+mn-lt"/>
                </a:rPr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123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6492297" y="2072046"/>
            <a:ext cx="1824536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 r="-4545" b="-1875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20651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8430377" y="1126840"/>
            <a:ext cx="336625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lang="en-US" sz="5000" dirty="0">
                <a:solidFill>
                  <a:srgbClr val="00B050"/>
                </a:solidFill>
              </a:rPr>
              <a:t>Real too!</a:t>
            </a:r>
            <a:endParaRPr sz="5000" dirty="0">
              <a:solidFill>
                <a:srgbClr val="00B050"/>
              </a:solidFill>
            </a:endParaRPr>
          </a:p>
        </p:txBody>
      </p:sp>
      <p:pic>
        <p:nvPicPr>
          <p:cNvPr id="24" name="pasted-image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Shape 320"/>
          <p:cNvSpPr/>
          <p:nvPr/>
        </p:nvSpPr>
        <p:spPr>
          <a:xfrm>
            <a:off x="812423" y="4148810"/>
            <a:ext cx="9212487" cy="1449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749" tIns="31749" rIns="31749" bIns="31749" anchor="ctr">
            <a:spAutoFit/>
          </a:bodyPr>
          <a:lstStyle>
            <a:lvl1pPr defTabSz="1733973">
              <a:defRPr sz="5400"/>
            </a:lvl1pPr>
          </a:lstStyle>
          <a:p>
            <a:r>
              <a:rPr lang="en-US" sz="4500" dirty="0"/>
              <a:t>GANs do</a:t>
            </a:r>
            <a:r>
              <a:rPr lang="zh-CN" altLang="en-US" sz="4500" dirty="0"/>
              <a:t> </a:t>
            </a:r>
            <a:r>
              <a:rPr lang="en-US" altLang="zh-CN" sz="4500" b="1" dirty="0"/>
              <a:t>no</a:t>
            </a:r>
            <a:r>
              <a:rPr lang="en-US" sz="4500" b="1" dirty="0"/>
              <a:t>t</a:t>
            </a:r>
            <a:r>
              <a:rPr sz="4500" dirty="0"/>
              <a:t> force output to correspond to input</a:t>
            </a:r>
          </a:p>
        </p:txBody>
      </p:sp>
      <p:sp>
        <p:nvSpPr>
          <p:cNvPr id="29" name="Shape 274"/>
          <p:cNvSpPr/>
          <p:nvPr/>
        </p:nvSpPr>
        <p:spPr>
          <a:xfrm>
            <a:off x="1682273" y="4639826"/>
            <a:ext cx="8827456" cy="530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/>
          <a:p>
            <a:pPr defTabSz="1219223">
              <a:defRPr sz="4400"/>
            </a:pPr>
            <a:endParaRPr sz="3094" i="1" dirty="0"/>
          </a:p>
        </p:txBody>
      </p:sp>
    </p:spTree>
    <p:extLst>
      <p:ext uri="{BB962C8B-B14F-4D97-AF65-F5344CB8AC3E}">
        <p14:creationId xmlns:p14="http://schemas.microsoft.com/office/powerpoint/2010/main" val="71696460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68" y="2547542"/>
            <a:ext cx="1577340" cy="15773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35460" y="331378"/>
            <a:ext cx="1577340" cy="5973639"/>
            <a:chOff x="8110930" y="2539922"/>
            <a:chExt cx="1261872" cy="4778911"/>
          </a:xfrm>
        </p:grpSpPr>
        <p:pic>
          <p:nvPicPr>
            <p:cNvPr id="6" name="Picture 2" descr="https://taesung89.github.io/cyclegan/images/horse-to-zebra-supplemental/train_cherrypicked/real_A/horse2zebra_153_50_real_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4312853"/>
              <a:ext cx="1261559" cy="126155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taesung89.github.io/cyclegan/images/horse-to-zebra-supplemental/train_cherrypicked/real_A/horse2zebra_716_50_real_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2539922"/>
              <a:ext cx="1261872" cy="126187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taesung89.github.io/cyclegan/images/horse-to-zebra-supplemental/train_cherrypicked/real_A/horse2zebra_263_50_real_A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6056961"/>
              <a:ext cx="1261872" cy="126187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Straight Arrow Connector 8"/>
          <p:cNvCxnSpPr/>
          <p:nvPr/>
        </p:nvCxnSpPr>
        <p:spPr>
          <a:xfrm>
            <a:off x="2810458" y="974788"/>
            <a:ext cx="1658859" cy="2179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  <a:endCxn id="4" idx="1"/>
          </p:cNvCxnSpPr>
          <p:nvPr/>
        </p:nvCxnSpPr>
        <p:spPr>
          <a:xfrm>
            <a:off x="2812605" y="3336212"/>
            <a:ext cx="16586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8" idx="3"/>
          </p:cNvCxnSpPr>
          <p:nvPr/>
        </p:nvCxnSpPr>
        <p:spPr>
          <a:xfrm flipV="1">
            <a:off x="2812800" y="3521788"/>
            <a:ext cx="1658468" cy="19945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6087" y="2980160"/>
            <a:ext cx="4415568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333" dirty="0"/>
              <a:t>mode collapse!</a:t>
            </a:r>
          </a:p>
        </p:txBody>
      </p:sp>
    </p:spTree>
    <p:extLst>
      <p:ext uri="{BB962C8B-B14F-4D97-AF65-F5344CB8AC3E}">
        <p14:creationId xmlns:p14="http://schemas.microsoft.com/office/powerpoint/2010/main" val="3855753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51" y="3601547"/>
            <a:ext cx="89674" cy="21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1946291"/>
            <a:ext cx="230469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91035" y="1946291"/>
            <a:ext cx="230471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8" y="4369870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asted-image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51" y="2040724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8962" y="1642128"/>
            <a:ext cx="397364" cy="3005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198"/>
              <p:cNvSpPr/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14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Cycle-Consistent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Adversarial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Networks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pic>
        <p:nvPicPr>
          <p:cNvPr id="34" name="pasted-image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6" y="3205596"/>
            <a:ext cx="1569720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asted-image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2040722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asted-image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4369868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asted-image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3205595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asted-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1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026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1631"/>
          <p:cNvSpPr/>
          <p:nvPr/>
        </p:nvSpPr>
        <p:spPr>
          <a:xfrm>
            <a:off x="5227300" y="3643531"/>
            <a:ext cx="1488488" cy="30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039"/>
          </a:p>
        </p:txBody>
      </p:sp>
      <p:grpSp>
        <p:nvGrpSpPr>
          <p:cNvPr id="46" name="Group 1565"/>
          <p:cNvGrpSpPr/>
          <p:nvPr/>
        </p:nvGrpSpPr>
        <p:grpSpPr>
          <a:xfrm>
            <a:off x="4282951" y="3704620"/>
            <a:ext cx="851728" cy="866101"/>
            <a:chOff x="0" y="0"/>
            <a:chExt cx="847528" cy="847528"/>
          </a:xfrm>
        </p:grpSpPr>
        <p:sp>
          <p:nvSpPr>
            <p:cNvPr id="47" name="Shape 1563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48" name="pasted-image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3264" y="265014"/>
              <a:ext cx="3810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" name="Group 1568"/>
          <p:cNvGrpSpPr/>
          <p:nvPr/>
        </p:nvGrpSpPr>
        <p:grpSpPr>
          <a:xfrm>
            <a:off x="6808140" y="3704620"/>
            <a:ext cx="851728" cy="866101"/>
            <a:chOff x="0" y="0"/>
            <a:chExt cx="847528" cy="847528"/>
          </a:xfrm>
        </p:grpSpPr>
        <p:sp>
          <p:nvSpPr>
            <p:cNvPr id="50" name="Shape 1566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1" name="pasted-image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2314" y="265014"/>
              <a:ext cx="3429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11793" y="5246920"/>
            <a:ext cx="650910" cy="40232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3" name="Straight Arrow Connector 52"/>
          <p:cNvCxnSpPr/>
          <p:nvPr/>
        </p:nvCxnSpPr>
        <p:spPr>
          <a:xfrm>
            <a:off x="7234005" y="4613009"/>
            <a:ext cx="3243" cy="556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198"/>
              <p:cNvSpPr/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30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asted-image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5901" y="1641124"/>
            <a:ext cx="391734" cy="301512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Box 27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2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5"/>
    </mc:Choice>
    <mc:Fallback xmlns="">
      <p:transition spd="slow" advTm="23865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1631"/>
          <p:cNvSpPr/>
          <p:nvPr/>
        </p:nvSpPr>
        <p:spPr>
          <a:xfrm>
            <a:off x="5227300" y="3643531"/>
            <a:ext cx="1488488" cy="30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039"/>
          </a:p>
        </p:txBody>
      </p:sp>
      <p:sp>
        <p:nvSpPr>
          <p:cNvPr id="49" name="Shape 1632"/>
          <p:cNvSpPr/>
          <p:nvPr/>
        </p:nvSpPr>
        <p:spPr>
          <a:xfrm>
            <a:off x="5227300" y="4241744"/>
            <a:ext cx="1488488" cy="30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2039"/>
          </a:p>
        </p:txBody>
      </p:sp>
      <p:grpSp>
        <p:nvGrpSpPr>
          <p:cNvPr id="50" name="Group 1565"/>
          <p:cNvGrpSpPr/>
          <p:nvPr/>
        </p:nvGrpSpPr>
        <p:grpSpPr>
          <a:xfrm>
            <a:off x="4282951" y="3704620"/>
            <a:ext cx="851728" cy="866101"/>
            <a:chOff x="0" y="0"/>
            <a:chExt cx="847528" cy="847528"/>
          </a:xfrm>
        </p:grpSpPr>
        <p:sp>
          <p:nvSpPr>
            <p:cNvPr id="51" name="Shape 1563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2" name="pasted-imag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64" y="265014"/>
              <a:ext cx="3810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" name="Group 1568"/>
          <p:cNvGrpSpPr/>
          <p:nvPr/>
        </p:nvGrpSpPr>
        <p:grpSpPr>
          <a:xfrm>
            <a:off x="6808140" y="3704620"/>
            <a:ext cx="851728" cy="866101"/>
            <a:chOff x="0" y="0"/>
            <a:chExt cx="847528" cy="847528"/>
          </a:xfrm>
        </p:grpSpPr>
        <p:sp>
          <p:nvSpPr>
            <p:cNvPr id="54" name="Shape 1566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8" name="pasted-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314" y="265014"/>
              <a:ext cx="3429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" name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793" y="5246920"/>
            <a:ext cx="650910" cy="40232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6" name="Straight Arrow Connector 65"/>
          <p:cNvCxnSpPr/>
          <p:nvPr/>
        </p:nvCxnSpPr>
        <p:spPr>
          <a:xfrm>
            <a:off x="7234005" y="4613009"/>
            <a:ext cx="3243" cy="556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651" y="3601547"/>
            <a:ext cx="89674" cy="21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1" y="1946291"/>
            <a:ext cx="230469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391035" y="1946291"/>
            <a:ext cx="230471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8" y="4369870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asted-image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51" y="2040724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8962" y="1642128"/>
            <a:ext cx="397364" cy="3005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hape 198"/>
              <p:cNvSpPr/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45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asted-image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6" y="3205596"/>
            <a:ext cx="1569720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asted-image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2040722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asted-image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4369868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asted-image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3205595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asted-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256241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104026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Shape 198"/>
              <p:cNvSpPr/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63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asted-image.pdf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5901" y="1641124"/>
            <a:ext cx="391734" cy="30151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extBox 31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Cycle-Consistent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Adversarial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Networks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4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7"/>
    </mc:Choice>
    <mc:Fallback xmlns="">
      <p:transition spd="slow" advTm="24987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14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6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9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2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3" name="Shape 1343"/>
          <p:cNvSpPr/>
          <p:nvPr/>
        </p:nvSpPr>
        <p:spPr>
          <a:xfrm>
            <a:off x="5296045" y="5027584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124" name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1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Box 39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18"/>
                <a:stretch>
                  <a:fillRect l="-787" b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Cycle-Consistent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Adversarial</a:t>
            </a:r>
            <a:r>
              <a:rPr lang="zh-CN" altLang="en-US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Networks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598885"/>
      </p:ext>
    </p:extLst>
  </p:cSld>
  <p:clrMapOvr>
    <a:masterClrMapping/>
  </p:clrMapOvr>
  <p:transition spd="med" advTm="18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3" grpId="0" animBg="1"/>
      <p:bldP spid="116" grpId="0" animBg="1"/>
      <p:bldP spid="118" grpId="0" animBg="1"/>
      <p:bldP spid="119" grpId="0" animBg="1"/>
      <p:bldP spid="121" grpId="0" animBg="1"/>
      <p:bldP spid="123" grpId="0" animBg="1"/>
      <p:bldP spid="127" grpId="0" animBg="1"/>
      <p:bldP spid="128" grpId="0" animBg="1"/>
      <p:bldP spid="131" grpId="0" animBg="1"/>
      <p:bldP spid="134" grpId="0"/>
      <p:bldP spid="41" grpId="0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 Consistency Loss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pic>
        <p:nvPicPr>
          <p:cNvPr id="10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14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6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9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2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3" name="Shape 1343"/>
          <p:cNvSpPr/>
          <p:nvPr/>
        </p:nvSpPr>
        <p:spPr>
          <a:xfrm>
            <a:off x="5296045" y="5027584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124" name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1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313" y="3594044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9" y="3594045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2116602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5047468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7816567" y="2666532"/>
            <a:ext cx="1105906" cy="14532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10538" y="4119824"/>
            <a:ext cx="11057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810668" y="4119824"/>
            <a:ext cx="1105645" cy="14534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1" y="3594045"/>
            <a:ext cx="1051299" cy="1051299"/>
          </a:xfrm>
          <a:prstGeom prst="rect">
            <a:avLst/>
          </a:prstGeom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8" y="2140883"/>
            <a:ext cx="1051560" cy="1051560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5047468"/>
            <a:ext cx="1051560" cy="1051560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>
            <a:endCxn id="56" idx="1"/>
          </p:cNvCxnSpPr>
          <p:nvPr/>
        </p:nvCxnSpPr>
        <p:spPr>
          <a:xfrm>
            <a:off x="9967873" y="4119694"/>
            <a:ext cx="80864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152187" y="1427787"/>
            <a:ext cx="2408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Large</a:t>
            </a:r>
            <a:r>
              <a:rPr lang="en-US" sz="2800" dirty="0"/>
              <a:t> cycle loss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52187" y="1427787"/>
            <a:ext cx="2409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Small</a:t>
            </a:r>
            <a:r>
              <a:rPr lang="en-US" sz="2800" dirty="0"/>
              <a:t> cycle loss</a:t>
            </a:r>
          </a:p>
        </p:txBody>
      </p:sp>
      <p:pic>
        <p:nvPicPr>
          <p:cNvPr id="53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9" y="3594045"/>
            <a:ext cx="1051299" cy="1051299"/>
          </a:xfrm>
          <a:prstGeom prst="rect">
            <a:avLst/>
          </a:prstGeom>
          <a:ln w="762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or: Curved 9"/>
          <p:cNvCxnSpPr>
            <a:stCxn id="56" idx="2"/>
          </p:cNvCxnSpPr>
          <p:nvPr/>
        </p:nvCxnSpPr>
        <p:spPr>
          <a:xfrm rot="5400000">
            <a:off x="9293464" y="2636637"/>
            <a:ext cx="10583" cy="4017412"/>
          </a:xfrm>
          <a:prstGeom prst="curvedConnector3">
            <a:avLst>
              <a:gd name="adj1" fmla="val 3821055"/>
            </a:avLst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12"/>
          <p:cNvCxnSpPr>
            <a:stCxn id="56" idx="0"/>
          </p:cNvCxnSpPr>
          <p:nvPr/>
        </p:nvCxnSpPr>
        <p:spPr>
          <a:xfrm rot="16200000" flipV="1">
            <a:off x="9092598" y="1384472"/>
            <a:ext cx="927382" cy="3491763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9"/>
          <p:cNvCxnSpPr>
            <a:stCxn id="56" idx="2"/>
          </p:cNvCxnSpPr>
          <p:nvPr/>
        </p:nvCxnSpPr>
        <p:spPr>
          <a:xfrm rot="5400000">
            <a:off x="9092468" y="3363544"/>
            <a:ext cx="927904" cy="3491502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22"/>
                <a:stretch>
                  <a:fillRect l="-787" b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819557"/>
      </p:ext>
    </p:extLst>
  </p:cSld>
  <p:clrMapOvr>
    <a:masterClrMapping/>
  </p:clrMapOvr>
  <p:transition spd="med" advTm="18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4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75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aesung89.github.io/cyclegan/images/horse-to-zebra-supplemental/train_cherrypicked/fake_A/horse2zebra_342_50_fake_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59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982397" y="1568795"/>
                <a:ext cx="75052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397" y="1568795"/>
                <a:ext cx="750526" cy="415498"/>
              </a:xfrm>
              <a:prstGeom prst="rect">
                <a:avLst/>
              </a:prstGeom>
              <a:blipFill>
                <a:blip r:embed="rId1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353168" y="1568795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68" y="1568795"/>
                <a:ext cx="1132746" cy="415498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03037" y="1568795"/>
                <a:ext cx="4008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037" y="1568795"/>
                <a:ext cx="400879" cy="415498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hape 1354"/>
          <p:cNvSpPr/>
          <p:nvPr/>
        </p:nvSpPr>
        <p:spPr>
          <a:xfrm>
            <a:off x="6750055" y="520297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76" name="Shape 1355"/>
          <p:cNvSpPr/>
          <p:nvPr/>
        </p:nvSpPr>
        <p:spPr>
          <a:xfrm>
            <a:off x="8081210" y="5255828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77" name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5682" y="4632995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9350" y="4632995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1358"/>
          <p:cNvSpPr/>
          <p:nvPr/>
        </p:nvSpPr>
        <p:spPr>
          <a:xfrm>
            <a:off x="6390965" y="4533324"/>
            <a:ext cx="1076260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82" name="Shape 1361"/>
          <p:cNvSpPr/>
          <p:nvPr/>
        </p:nvSpPr>
        <p:spPr>
          <a:xfrm>
            <a:off x="7586616" y="4533324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83" name="pasted-image.pdf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>
          <a:xfrm rot="20532180" flipH="1">
            <a:off x="8233218" y="4964893"/>
            <a:ext cx="103583" cy="41908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1363"/>
          <p:cNvSpPr/>
          <p:nvPr/>
        </p:nvSpPr>
        <p:spPr>
          <a:xfrm flipV="1">
            <a:off x="8341248" y="5040435"/>
            <a:ext cx="524465" cy="113973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87" name="Shape 1366"/>
          <p:cNvSpPr/>
          <p:nvPr/>
        </p:nvSpPr>
        <p:spPr>
          <a:xfrm>
            <a:off x="7990348" y="5011473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cxnSp>
        <p:nvCxnSpPr>
          <p:cNvPr id="4103" name="Connector: Curved 4102"/>
          <p:cNvCxnSpPr>
            <a:stCxn id="87" idx="1"/>
            <a:endCxn id="75" idx="7"/>
          </p:cNvCxnSpPr>
          <p:nvPr/>
        </p:nvCxnSpPr>
        <p:spPr>
          <a:xfrm rot="16200000" flipH="1" flipV="1">
            <a:off x="7354265" y="4566893"/>
            <a:ext cx="191503" cy="1127418"/>
          </a:xfrm>
          <a:prstGeom prst="curvedConnector3">
            <a:avLst>
              <a:gd name="adj1" fmla="val -528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Curved 99"/>
          <p:cNvCxnSpPr>
            <a:stCxn id="75" idx="5"/>
            <a:endCxn id="76" idx="4"/>
          </p:cNvCxnSpPr>
          <p:nvPr/>
        </p:nvCxnSpPr>
        <p:spPr>
          <a:xfrm rot="16200000" flipH="1">
            <a:off x="7485550" y="4739983"/>
            <a:ext cx="76228" cy="1274718"/>
          </a:xfrm>
          <a:prstGeom prst="curvedConnector3">
            <a:avLst>
              <a:gd name="adj1" fmla="val 2874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09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pic>
        <p:nvPicPr>
          <p:cNvPr id="80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88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05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pic>
        <p:nvPicPr>
          <p:cNvPr id="106" name="pasted-image.pd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9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93" name="Shape 1343"/>
          <p:cNvSpPr/>
          <p:nvPr/>
        </p:nvSpPr>
        <p:spPr>
          <a:xfrm>
            <a:off x="5265322" y="4987522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94" name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9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9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9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01" name="pasted-image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4" name="Shape 1298"/>
          <p:cNvSpPr/>
          <p:nvPr/>
        </p:nvSpPr>
        <p:spPr>
          <a:xfrm>
            <a:off x="8603666" y="2932328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pic>
        <p:nvPicPr>
          <p:cNvPr id="125" name="pasted-image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6890" y="2676193"/>
            <a:ext cx="214313" cy="222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99"/>
          <p:cNvSpPr/>
          <p:nvPr/>
        </p:nvSpPr>
        <p:spPr>
          <a:xfrm>
            <a:off x="7035681" y="3265498"/>
            <a:ext cx="925719" cy="184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pic>
        <p:nvPicPr>
          <p:cNvPr id="127" name="pasted-image.pd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92875" y="3517864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85"/>
          <p:cNvSpPr/>
          <p:nvPr/>
        </p:nvSpPr>
        <p:spPr>
          <a:xfrm>
            <a:off x="8018894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64682" y="3080391"/>
            <a:ext cx="238127" cy="2778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2" name="Shape 1288"/>
          <p:cNvSpPr/>
          <p:nvPr/>
        </p:nvSpPr>
        <p:spPr>
          <a:xfrm>
            <a:off x="9594082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sp>
        <p:nvSpPr>
          <p:cNvPr id="135" name="Shape 1291"/>
          <p:cNvSpPr/>
          <p:nvPr/>
        </p:nvSpPr>
        <p:spPr>
          <a:xfrm>
            <a:off x="6443584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 Consistency Loss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2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6398804" y="5709255"/>
                <a:ext cx="2532681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67">
                                  <a:latin typeface="Cambria Math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667">
                                      <a:latin typeface="Cambria Math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667">
                                          <a:latin typeface="Cambria Math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667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04" y="5709255"/>
                <a:ext cx="2532681" cy="609013"/>
              </a:xfrm>
              <a:prstGeom prst="rect">
                <a:avLst/>
              </a:prstGeom>
              <a:blipFill>
                <a:blip r:embed="rId21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pasted-image.pd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.pdf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pdf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13186" y="3174998"/>
            <a:ext cx="190500" cy="25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pdf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63684" y="3079750"/>
            <a:ext cx="190500" cy="34925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9" name="Straight Arrow Connector 118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8283686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099132" y="6408853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26"/>
                <a:stretch>
                  <a:fillRect l="-787" b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p:sp>
        <p:nvSpPr>
          <p:cNvPr id="71" name="TextBox 70"/>
          <p:cNvSpPr txBox="1"/>
          <p:nvPr/>
        </p:nvSpPr>
        <p:spPr>
          <a:xfrm>
            <a:off x="8939625" y="4705227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7594133" y="3943585"/>
                <a:ext cx="1590435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33" y="3943585"/>
                <a:ext cx="1590435" cy="502766"/>
              </a:xfrm>
              <a:prstGeom prst="rect">
                <a:avLst/>
              </a:prstGeom>
              <a:blipFill>
                <a:blip r:embed="rId27"/>
                <a:stretch>
                  <a:fillRect l="-794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-12811" y="6408853"/>
            <a:ext cx="7208241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33" dirty="0"/>
              <a:t>See</a:t>
            </a:r>
            <a:r>
              <a:rPr lang="zh-CN" altLang="en-US" sz="2333" dirty="0"/>
              <a:t> </a:t>
            </a:r>
            <a:r>
              <a:rPr lang="en-US" altLang="zh-CN" sz="2333" dirty="0"/>
              <a:t>similar</a:t>
            </a:r>
            <a:r>
              <a:rPr lang="zh-CN" altLang="en-US" sz="2333" dirty="0"/>
              <a:t> </a:t>
            </a:r>
            <a:r>
              <a:rPr lang="en-US" altLang="zh-CN" sz="2333" dirty="0"/>
              <a:t>formulations</a:t>
            </a:r>
            <a:r>
              <a:rPr lang="zh-CN" altLang="en-US" sz="2333" dirty="0"/>
              <a:t> </a:t>
            </a:r>
            <a:r>
              <a:rPr lang="en-US" altLang="zh-CN" sz="2333" dirty="0"/>
              <a:t>[Yi</a:t>
            </a:r>
            <a:r>
              <a:rPr lang="zh-CN" altLang="en-US" sz="2333" dirty="0"/>
              <a:t>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</a:t>
            </a:r>
            <a:r>
              <a:rPr lang="zh-CN" altLang="en-US" sz="2333" dirty="0"/>
              <a:t> </a:t>
            </a:r>
            <a:r>
              <a:rPr lang="en-US" altLang="zh-CN" sz="2333" dirty="0"/>
              <a:t>2017],</a:t>
            </a:r>
            <a:r>
              <a:rPr lang="zh-CN" altLang="en-US" sz="2333" dirty="0"/>
              <a:t> </a:t>
            </a:r>
            <a:r>
              <a:rPr lang="en-US" altLang="zh-CN" sz="2333" dirty="0"/>
              <a:t>[Kim</a:t>
            </a:r>
            <a:r>
              <a:rPr lang="zh-CN" altLang="en-US" sz="2333" dirty="0"/>
              <a:t>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</a:t>
            </a:r>
            <a:r>
              <a:rPr lang="zh-CN" altLang="en-US" sz="2333" dirty="0"/>
              <a:t> </a:t>
            </a:r>
            <a:r>
              <a:rPr lang="en-US" altLang="zh-CN" sz="2333" dirty="0"/>
              <a:t>2017]</a:t>
            </a:r>
            <a:r>
              <a:rPr lang="zh-CN" altLang="en-US" sz="2333" dirty="0"/>
              <a:t> </a:t>
            </a:r>
            <a:endParaRPr lang="en-US" sz="2333" dirty="0"/>
          </a:p>
        </p:txBody>
      </p:sp>
    </p:spTree>
    <p:extLst>
      <p:ext uri="{BB962C8B-B14F-4D97-AF65-F5344CB8AC3E}">
        <p14:creationId xmlns:p14="http://schemas.microsoft.com/office/powerpoint/2010/main" val="2069717201"/>
      </p:ext>
    </p:extLst>
  </p:cSld>
  <p:clrMapOvr>
    <a:masterClrMapping/>
  </p:clrMapOvr>
  <p:transition spd="med" advTm="4117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 Consistency in Vision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947767" y="5608596"/>
            <a:ext cx="102964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Forward-Backward Error: Automatic Detection of Tracking Failures</a:t>
            </a:r>
            <a:r>
              <a:rPr lang="en-US" altLang="zh-CN" sz="1500" dirty="0"/>
              <a:t>.</a:t>
            </a:r>
            <a:r>
              <a:rPr lang="zh-CN" altLang="en-US" sz="1500" dirty="0"/>
              <a:t> </a:t>
            </a:r>
            <a:r>
              <a:rPr lang="en-US" altLang="zh-CN" sz="1500" dirty="0"/>
              <a:t>ICPR</a:t>
            </a:r>
            <a:r>
              <a:rPr lang="zh-CN" altLang="en-US" sz="1500" dirty="0"/>
              <a:t> </a:t>
            </a:r>
            <a:r>
              <a:rPr lang="en-US" altLang="zh-CN" sz="1500" dirty="0"/>
              <a:t>10’</a:t>
            </a:r>
            <a:endParaRPr lang="en-US" sz="1500" dirty="0"/>
          </a:p>
          <a:p>
            <a:pPr algn="ctr"/>
            <a:r>
              <a:rPr lang="en-US" sz="1500" dirty="0" err="1"/>
              <a:t>Zdenek</a:t>
            </a:r>
            <a:r>
              <a:rPr lang="zh-CN" altLang="en-US" sz="1500" dirty="0"/>
              <a:t> </a:t>
            </a:r>
            <a:r>
              <a:rPr lang="en-US" sz="1500" dirty="0" err="1"/>
              <a:t>Kalal</a:t>
            </a:r>
            <a:r>
              <a:rPr lang="en-US" sz="1500" dirty="0"/>
              <a:t>, </a:t>
            </a:r>
            <a:r>
              <a:rPr lang="en-US" sz="1500" dirty="0" err="1"/>
              <a:t>Krystian</a:t>
            </a:r>
            <a:r>
              <a:rPr lang="en-US" sz="1500" dirty="0"/>
              <a:t> </a:t>
            </a:r>
            <a:r>
              <a:rPr lang="en-US" sz="1500" dirty="0" err="1"/>
              <a:t>Mikolajczyk</a:t>
            </a:r>
            <a:r>
              <a:rPr lang="en-US" sz="1500" dirty="0"/>
              <a:t>, and Jiri </a:t>
            </a:r>
            <a:r>
              <a:rPr lang="en-US" sz="1500" dirty="0" err="1"/>
              <a:t>Matas</a:t>
            </a:r>
            <a:r>
              <a:rPr lang="en-US" sz="1500" dirty="0"/>
              <a:t>.</a:t>
            </a:r>
          </a:p>
          <a:p>
            <a:pPr algn="ctr"/>
            <a:r>
              <a:rPr lang="en-US" altLang="zh-CN" sz="1500" dirty="0"/>
              <a:t>Also</a:t>
            </a:r>
            <a:r>
              <a:rPr lang="zh-CN" altLang="en-US" sz="1500" dirty="0"/>
              <a:t> </a:t>
            </a:r>
            <a:r>
              <a:rPr lang="en-US" altLang="zh-CN" sz="1500" dirty="0"/>
              <a:t>see</a:t>
            </a:r>
            <a:r>
              <a:rPr lang="zh-CN" altLang="en-US" sz="1500" dirty="0"/>
              <a:t> </a:t>
            </a:r>
            <a:r>
              <a:rPr lang="en-US" altLang="zh-CN" sz="1500" dirty="0"/>
              <a:t>[</a:t>
            </a:r>
            <a:r>
              <a:rPr lang="en-US" altLang="zh-CN" sz="1500" dirty="0" err="1"/>
              <a:t>Sundaram</a:t>
            </a:r>
            <a:r>
              <a:rPr lang="en-US" altLang="zh-CN" sz="1500" dirty="0"/>
              <a:t>, </a:t>
            </a:r>
            <a:r>
              <a:rPr lang="zh-CN" altLang="en-US" sz="1500" dirty="0"/>
              <a:t> </a:t>
            </a:r>
            <a:r>
              <a:rPr lang="en-US" altLang="zh-CN" sz="1500" dirty="0" err="1"/>
              <a:t>Brox</a:t>
            </a:r>
            <a:r>
              <a:rPr lang="en-US" altLang="zh-CN" sz="1500" dirty="0"/>
              <a:t>, </a:t>
            </a:r>
            <a:r>
              <a:rPr lang="en-US" altLang="zh-CN" sz="1500" dirty="0" err="1"/>
              <a:t>Keutzer</a:t>
            </a:r>
            <a:r>
              <a:rPr lang="en-US" altLang="zh-CN" sz="1500" dirty="0"/>
              <a:t>,</a:t>
            </a:r>
            <a:r>
              <a:rPr lang="zh-CN" altLang="en-US" sz="1500" dirty="0"/>
              <a:t>  </a:t>
            </a:r>
            <a:r>
              <a:rPr lang="en-US" altLang="zh-CN" sz="1500" dirty="0"/>
              <a:t>ECCV</a:t>
            </a:r>
            <a:r>
              <a:rPr lang="zh-CN" altLang="en-US" sz="1500" dirty="0"/>
              <a:t> </a:t>
            </a:r>
            <a:r>
              <a:rPr lang="en-US" altLang="zh-CN" sz="1500" dirty="0"/>
              <a:t>10’]</a:t>
            </a:r>
            <a:endParaRPr lang="en-US" sz="1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74"/>
          <a:stretch/>
        </p:blipFill>
        <p:spPr>
          <a:xfrm>
            <a:off x="3681677" y="1175267"/>
            <a:ext cx="6254750" cy="435396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335693" y="1448780"/>
            <a:ext cx="1980220" cy="6912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flipH="1">
            <a:off x="1881962" y="1271627"/>
            <a:ext cx="14796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Consistent</a:t>
            </a:r>
            <a:r>
              <a:rPr lang="zh-CN" altLang="en-US" sz="1500" dirty="0"/>
              <a:t> </a:t>
            </a:r>
            <a:r>
              <a:rPr lang="en-US" altLang="zh-CN" sz="1500" dirty="0"/>
              <a:t>Track</a:t>
            </a:r>
            <a:endParaRPr lang="en-US" sz="15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841583" y="2063051"/>
            <a:ext cx="1934270" cy="2858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flipH="1">
            <a:off x="1244008" y="1866480"/>
            <a:ext cx="17974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Inconsistent</a:t>
            </a:r>
            <a:r>
              <a:rPr lang="zh-CN" altLang="en-US" sz="1500" dirty="0"/>
              <a:t> </a:t>
            </a:r>
            <a:r>
              <a:rPr lang="en-US" altLang="zh-CN" sz="1500" dirty="0"/>
              <a:t>Track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40915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56" y="1928835"/>
            <a:ext cx="2190298" cy="169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84595" y="1928835"/>
            <a:ext cx="2046503" cy="169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34938" y="1928835"/>
            <a:ext cx="1672168" cy="169333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72"/>
          <p:cNvSpPr/>
          <p:nvPr/>
        </p:nvSpPr>
        <p:spPr>
          <a:xfrm>
            <a:off x="1830075" y="1370178"/>
            <a:ext cx="2651260" cy="54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Calibri" charset="0"/>
                <a:ea typeface="Calibri" charset="0"/>
                <a:cs typeface="Calibri" charset="0"/>
              </a:rPr>
              <a:t>Shape Matching</a:t>
            </a:r>
          </a:p>
        </p:txBody>
      </p:sp>
      <p:sp>
        <p:nvSpPr>
          <p:cNvPr id="8" name="Shape 373"/>
          <p:cNvSpPr/>
          <p:nvPr/>
        </p:nvSpPr>
        <p:spPr>
          <a:xfrm>
            <a:off x="8908475" y="1370178"/>
            <a:ext cx="725091" cy="54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Calibri" charset="0"/>
                <a:ea typeface="Calibri" charset="0"/>
                <a:cs typeface="Calibri" charset="0"/>
              </a:rPr>
              <a:t>SfM</a:t>
            </a:r>
          </a:p>
        </p:txBody>
      </p:sp>
      <p:sp>
        <p:nvSpPr>
          <p:cNvPr id="9" name="Shape 374"/>
          <p:cNvSpPr/>
          <p:nvPr/>
        </p:nvSpPr>
        <p:spPr>
          <a:xfrm>
            <a:off x="4903220" y="1370178"/>
            <a:ext cx="2809252" cy="54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Calibri" charset="0"/>
                <a:ea typeface="Calibri" charset="0"/>
                <a:cs typeface="Calibri" charset="0"/>
              </a:rPr>
              <a:t>Co-segmentation</a:t>
            </a:r>
          </a:p>
        </p:txBody>
      </p:sp>
      <p:sp>
        <p:nvSpPr>
          <p:cNvPr id="10" name="Shape 375"/>
          <p:cNvSpPr/>
          <p:nvPr/>
        </p:nvSpPr>
        <p:spPr>
          <a:xfrm>
            <a:off x="1950383" y="3655157"/>
            <a:ext cx="2479353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 dirty="0">
                <a:latin typeface="Calibri" charset="0"/>
                <a:ea typeface="Calibri" charset="0"/>
                <a:cs typeface="Calibri" charset="0"/>
              </a:rPr>
              <a:t>Huang </a:t>
            </a:r>
            <a:r>
              <a:rPr sz="2333" i="1" dirty="0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333" dirty="0">
                <a:latin typeface="Calibri" charset="0"/>
                <a:ea typeface="Calibri" charset="0"/>
                <a:cs typeface="Calibri" charset="0"/>
              </a:rPr>
              <a:t> SGP’13</a:t>
            </a:r>
          </a:p>
        </p:txBody>
      </p:sp>
      <p:sp>
        <p:nvSpPr>
          <p:cNvPr id="11" name="Shape 376"/>
          <p:cNvSpPr/>
          <p:nvPr/>
        </p:nvSpPr>
        <p:spPr>
          <a:xfrm>
            <a:off x="5067146" y="3655157"/>
            <a:ext cx="2477751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 dirty="0">
                <a:latin typeface="Calibri" charset="0"/>
                <a:ea typeface="Calibri" charset="0"/>
                <a:cs typeface="Calibri" charset="0"/>
              </a:rPr>
              <a:t>Wang </a:t>
            </a:r>
            <a:r>
              <a:rPr sz="2333" i="1" dirty="0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333" dirty="0">
                <a:latin typeface="Calibri" charset="0"/>
                <a:ea typeface="Calibri" charset="0"/>
                <a:cs typeface="Calibri" charset="0"/>
              </a:rPr>
              <a:t> ICCV’13</a:t>
            </a:r>
          </a:p>
        </p:txBody>
      </p:sp>
      <p:sp>
        <p:nvSpPr>
          <p:cNvPr id="12" name="Shape 377"/>
          <p:cNvSpPr/>
          <p:nvPr/>
        </p:nvSpPr>
        <p:spPr>
          <a:xfrm>
            <a:off x="8065554" y="3655157"/>
            <a:ext cx="2417991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>
                <a:latin typeface="Calibri" charset="0"/>
                <a:ea typeface="Calibri" charset="0"/>
                <a:cs typeface="Calibri" charset="0"/>
              </a:rPr>
              <a:t>Zach </a:t>
            </a:r>
            <a:r>
              <a:rPr sz="2333" i="1">
                <a:latin typeface="Calibri" charset="0"/>
                <a:ea typeface="Calibri" charset="0"/>
                <a:cs typeface="Calibri" charset="0"/>
                <a:sym typeface="Gill Sans"/>
              </a:rPr>
              <a:t>et al</a:t>
            </a:r>
            <a:r>
              <a:rPr sz="2333">
                <a:latin typeface="Calibri" charset="0"/>
                <a:ea typeface="Calibri" charset="0"/>
                <a:cs typeface="Calibri" charset="0"/>
              </a:rPr>
              <a:t>, CVPR’10</a:t>
            </a:r>
          </a:p>
        </p:txBody>
      </p:sp>
      <p:sp>
        <p:nvSpPr>
          <p:cNvPr id="14" name="Shape 379"/>
          <p:cNvSpPr/>
          <p:nvPr/>
        </p:nvSpPr>
        <p:spPr>
          <a:xfrm>
            <a:off x="3908181" y="4029067"/>
            <a:ext cx="4375642" cy="547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3000" dirty="0">
                <a:latin typeface="Calibri" charset="0"/>
                <a:ea typeface="Calibri" charset="0"/>
                <a:cs typeface="Calibri" charset="0"/>
              </a:rPr>
              <a:t>Collection Correspondence</a:t>
            </a:r>
          </a:p>
        </p:txBody>
      </p:sp>
      <p:pic>
        <p:nvPicPr>
          <p:cNvPr id="13" name="pasted-image.pn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46933" y="4509120"/>
            <a:ext cx="2645834" cy="159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99236" y="4509120"/>
            <a:ext cx="2645834" cy="159772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381"/>
          <p:cNvSpPr/>
          <p:nvPr/>
        </p:nvSpPr>
        <p:spPr>
          <a:xfrm>
            <a:off x="3188588" y="6044807"/>
            <a:ext cx="2464349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 dirty="0">
                <a:latin typeface="Calibri" charset="0"/>
                <a:ea typeface="Calibri" charset="0"/>
                <a:cs typeface="Calibri" charset="0"/>
              </a:rPr>
              <a:t>Zhou </a:t>
            </a:r>
            <a:r>
              <a:rPr sz="2333" i="1" dirty="0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333" dirty="0">
                <a:latin typeface="Calibri" charset="0"/>
                <a:ea typeface="Calibri" charset="0"/>
                <a:cs typeface="Calibri" charset="0"/>
              </a:rPr>
              <a:t> CVPR’15</a:t>
            </a:r>
          </a:p>
        </p:txBody>
      </p:sp>
      <p:sp>
        <p:nvSpPr>
          <p:cNvPr id="17" name="Shape 382"/>
          <p:cNvSpPr/>
          <p:nvPr/>
        </p:nvSpPr>
        <p:spPr>
          <a:xfrm>
            <a:off x="6574623" y="6044807"/>
            <a:ext cx="2391958" cy="44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2333" tIns="42333" rIns="42333" bIns="42333" anchor="ctr">
            <a:spAutoFit/>
          </a:bodyPr>
          <a:lstStyle/>
          <a:p>
            <a:pPr>
              <a:defRPr sz="2800"/>
            </a:pPr>
            <a:r>
              <a:rPr sz="2333">
                <a:latin typeface="Calibri" charset="0"/>
                <a:ea typeface="Calibri" charset="0"/>
                <a:cs typeface="Calibri" charset="0"/>
              </a:rPr>
              <a:t>Zhou </a:t>
            </a:r>
            <a:r>
              <a:rPr sz="2333" i="1">
                <a:latin typeface="Calibri" charset="0"/>
                <a:ea typeface="Calibri" charset="0"/>
                <a:cs typeface="Calibri" charset="0"/>
                <a:sym typeface="Gill Sans"/>
              </a:rPr>
              <a:t>et al,</a:t>
            </a:r>
            <a:r>
              <a:rPr sz="2333">
                <a:latin typeface="Calibri" charset="0"/>
                <a:ea typeface="Calibri" charset="0"/>
                <a:cs typeface="Calibri" charset="0"/>
              </a:rPr>
              <a:t> ICCV’15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Cycle Consistency in Vision</a:t>
            </a:r>
            <a:endParaRPr lang="en-US" sz="4000" dirty="0"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9984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0" y="2669977"/>
            <a:ext cx="11013141" cy="1518047"/>
          </a:xfrm>
        </p:spPr>
        <p:txBody>
          <a:bodyPr>
            <a:noAutofit/>
          </a:bodyPr>
          <a:lstStyle/>
          <a:p>
            <a:pPr algn="ctr"/>
            <a:r>
              <a:rPr lang="en-US" sz="8333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772099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Synthesizing Examples</a:t>
            </a:r>
            <a:br>
              <a:rPr lang="en-US" dirty="0"/>
            </a:br>
            <a:r>
              <a:rPr lang="en-US" dirty="0"/>
              <a:t>From Probabilistic Generative Model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78825" y="2747722"/>
            <a:ext cx="2615878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4427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951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8110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1900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269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388382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3500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3030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69654" y="2701424"/>
            <a:ext cx="92597" cy="9259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390900" y="2053121"/>
            <a:ext cx="3778250" cy="694601"/>
            <a:chOff x="69850" y="2012950"/>
            <a:chExt cx="3778250" cy="694601"/>
          </a:xfrm>
        </p:grpSpPr>
        <p:sp>
          <p:nvSpPr>
            <p:cNvPr id="17" name="Freeform 16"/>
            <p:cNvSpPr/>
            <p:nvPr/>
          </p:nvSpPr>
          <p:spPr>
            <a:xfrm>
              <a:off x="1365250" y="2231505"/>
              <a:ext cx="2482850" cy="308495"/>
            </a:xfrm>
            <a:custGeom>
              <a:avLst/>
              <a:gdLst>
                <a:gd name="connsiteX0" fmla="*/ 0 w 2355850"/>
                <a:gd name="connsiteY0" fmla="*/ 289445 h 308495"/>
                <a:gd name="connsiteX1" fmla="*/ 628650 w 2355850"/>
                <a:gd name="connsiteY1" fmla="*/ 225945 h 308495"/>
                <a:gd name="connsiteX2" fmla="*/ 1022350 w 2355850"/>
                <a:gd name="connsiteY2" fmla="*/ 22745 h 308495"/>
                <a:gd name="connsiteX3" fmla="*/ 1377950 w 2355850"/>
                <a:gd name="connsiteY3" fmla="*/ 29095 h 308495"/>
                <a:gd name="connsiteX4" fmla="*/ 1746250 w 2355850"/>
                <a:gd name="connsiteY4" fmla="*/ 238645 h 308495"/>
                <a:gd name="connsiteX5" fmla="*/ 2355850 w 2355850"/>
                <a:gd name="connsiteY5" fmla="*/ 308495 h 30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5850" h="308495">
                  <a:moveTo>
                    <a:pt x="0" y="289445"/>
                  </a:moveTo>
                  <a:cubicBezTo>
                    <a:pt x="229129" y="279920"/>
                    <a:pt x="458258" y="270395"/>
                    <a:pt x="628650" y="225945"/>
                  </a:cubicBezTo>
                  <a:cubicBezTo>
                    <a:pt x="799042" y="181495"/>
                    <a:pt x="897467" y="55553"/>
                    <a:pt x="1022350" y="22745"/>
                  </a:cubicBezTo>
                  <a:cubicBezTo>
                    <a:pt x="1147233" y="-10063"/>
                    <a:pt x="1257300" y="-6888"/>
                    <a:pt x="1377950" y="29095"/>
                  </a:cubicBezTo>
                  <a:cubicBezTo>
                    <a:pt x="1498600" y="65078"/>
                    <a:pt x="1583267" y="192078"/>
                    <a:pt x="1746250" y="238645"/>
                  </a:cubicBezTo>
                  <a:cubicBezTo>
                    <a:pt x="1909233" y="285212"/>
                    <a:pt x="2355850" y="308495"/>
                    <a:pt x="2355850" y="308495"/>
                  </a:cubicBezTo>
                </a:path>
              </a:pathLst>
            </a:cu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1357775" y="2012950"/>
              <a:ext cx="0" cy="694601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69850" y="2130535"/>
                  <a:ext cx="12950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𝑷𝒓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𝒐𝒃𝒔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.)</m:t>
                        </m:r>
                      </m:oMath>
                    </m:oMathPara>
                  </a14:m>
                  <a:endParaRPr lang="en-US" sz="2000" b="1" dirty="0">
                    <a:solidFill>
                      <a:srgbClr val="0F6FC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0" y="2130535"/>
                  <a:ext cx="1295035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259" y="3662845"/>
            <a:ext cx="6654398" cy="230757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503834" y="2699008"/>
            <a:ext cx="806221" cy="99857"/>
            <a:chOff x="5503834" y="2252437"/>
            <a:chExt cx="806221" cy="99857"/>
          </a:xfrm>
        </p:grpSpPr>
        <p:sp>
          <p:nvSpPr>
            <p:cNvPr id="25" name="Oval 24"/>
            <p:cNvSpPr/>
            <p:nvPr/>
          </p:nvSpPr>
          <p:spPr>
            <a:xfrm>
              <a:off x="5503834" y="2252437"/>
              <a:ext cx="92597" cy="92597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728804" y="2254859"/>
              <a:ext cx="92597" cy="92597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217458" y="2259697"/>
              <a:ext cx="92597" cy="92597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 rot="16200000">
            <a:off x="10912067" y="4471287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3601" y="6457890"/>
            <a:ext cx="1107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 NIPS tutorial and accompanying  paper (arXiv:1701.00160v4 [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</a:rPr>
              <a:t>cs.LG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]) provided some figures</a:t>
            </a:r>
          </a:p>
        </p:txBody>
      </p:sp>
    </p:spTree>
    <p:extLst>
      <p:ext uri="{BB962C8B-B14F-4D97-AF65-F5344CB8AC3E}">
        <p14:creationId xmlns:p14="http://schemas.microsoft.com/office/powerpoint/2010/main" val="269201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t="5208" r="488" b="32536"/>
          <a:stretch/>
        </p:blipFill>
        <p:spPr>
          <a:xfrm>
            <a:off x="2508250" y="48217"/>
            <a:ext cx="7175500" cy="204884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03384" y="2020054"/>
                <a:ext cx="331116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AMT ‘real vs fake’ test on maps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charset="0"/>
                      </a:rPr>
                      <m:t>↔</m:t>
                    </m:r>
                  </m:oMath>
                </a14:m>
                <a:r>
                  <a:rPr lang="en-US" sz="1500" dirty="0"/>
                  <a:t> aerial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384" y="2020054"/>
                <a:ext cx="3311163" cy="323165"/>
              </a:xfrm>
              <a:prstGeom prst="rect">
                <a:avLst/>
              </a:prstGeom>
              <a:blipFill>
                <a:blip r:embed="rId4"/>
                <a:stretch>
                  <a:fillRect l="-1149" t="-3704" b="-1851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34"/>
          <a:stretch/>
        </p:blipFill>
        <p:spPr>
          <a:xfrm>
            <a:off x="2508250" y="2591702"/>
            <a:ext cx="7175500" cy="1708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08250" y="4240301"/>
                <a:ext cx="7175500" cy="3231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/>
                  <a:t>FCN scores on cityscapes labels</a:t>
                </a:r>
                <a14:m>
                  <m:oMath xmlns:m="http://schemas.openxmlformats.org/officeDocument/2006/math">
                    <m:r>
                      <a:rPr lang="en-US" sz="1500" i="1" dirty="0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sz="1500" dirty="0"/>
                  <a:t>photos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250" y="4240301"/>
                <a:ext cx="7175500" cy="323165"/>
              </a:xfrm>
              <a:prstGeom prst="rect">
                <a:avLst/>
              </a:prstGeom>
              <a:blipFill>
                <a:blip r:embed="rId6"/>
                <a:stretch>
                  <a:fillRect t="-3846" b="-1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0" b="21014"/>
          <a:stretch/>
        </p:blipFill>
        <p:spPr>
          <a:xfrm>
            <a:off x="2508250" y="4861180"/>
            <a:ext cx="7175500" cy="162816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82356" y="6429335"/>
                <a:ext cx="358816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Classification performance of photo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sz="1500" dirty="0"/>
                  <a:t>labels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56" y="6429335"/>
                <a:ext cx="3588162" cy="323165"/>
              </a:xfrm>
              <a:prstGeom prst="rect">
                <a:avLst/>
              </a:prstGeom>
              <a:blipFill>
                <a:blip r:embed="rId7"/>
                <a:stretch>
                  <a:fillRect l="-352" t="-3704" b="-1851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287701"/>
      </p:ext>
    </p:extLst>
  </p:cSld>
  <p:clrMapOvr>
    <a:masterClrMapping/>
  </p:clrMapOvr>
  <p:transition spd="med" advTm="4997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11" y="950976"/>
            <a:ext cx="4956047" cy="495604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6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11" y="950976"/>
            <a:ext cx="4956047" cy="495604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7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948536"/>
            <a:ext cx="4960928" cy="4960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8" name="pasted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948536"/>
            <a:ext cx="4960928" cy="4960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5690346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5" grpId="0" animBg="1" advAuto="0"/>
      <p:bldP spid="4236" grpId="0" animBg="1" advAuto="0"/>
      <p:bldP spid="4238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5" name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33" y="1363954"/>
            <a:ext cx="4956047" cy="41300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6" name="pasted-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33" y="1363954"/>
            <a:ext cx="4956047" cy="413009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37" name="pasted-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1361920"/>
            <a:ext cx="4960928" cy="413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8" name="pasted-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" y="1361920"/>
            <a:ext cx="4960928" cy="41341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533734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5" grpId="0" animBg="1" advAuto="0"/>
      <p:bldP spid="4236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4456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7" y="1169370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27" y="1169371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029439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69371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227" y="4029439"/>
            <a:ext cx="3657600" cy="242887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" name="Shape 129"/>
          <p:cNvSpPr/>
          <p:nvPr/>
        </p:nvSpPr>
        <p:spPr>
          <a:xfrm>
            <a:off x="641745" y="3659730"/>
            <a:ext cx="2633942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Photograph</a:t>
            </a:r>
          </a:p>
          <a:p>
            <a:pPr algn="ctr"/>
            <a:r>
              <a:rPr lang="en-US" sz="2667" b="0" dirty="0">
                <a:latin typeface="+mj-lt"/>
              </a:rPr>
              <a:t>@ Alexei </a:t>
            </a:r>
            <a:r>
              <a:rPr lang="en-US" sz="2667" b="0" dirty="0" err="1">
                <a:latin typeface="+mj-lt"/>
              </a:rPr>
              <a:t>Efros</a:t>
            </a:r>
            <a:endParaRPr sz="2667" b="0" dirty="0">
              <a:latin typeface="+mj-lt"/>
            </a:endParaRPr>
          </a:p>
        </p:txBody>
      </p:sp>
      <p:sp>
        <p:nvSpPr>
          <p:cNvPr id="15" name="Shape 129"/>
          <p:cNvSpPr/>
          <p:nvPr/>
        </p:nvSpPr>
        <p:spPr>
          <a:xfrm>
            <a:off x="5108757" y="3379858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Monet</a:t>
            </a:r>
            <a:endParaRPr sz="2667" b="0" dirty="0">
              <a:latin typeface="+mj-lt"/>
            </a:endParaRPr>
          </a:p>
        </p:txBody>
      </p:sp>
      <p:sp>
        <p:nvSpPr>
          <p:cNvPr id="19" name="Shape 129"/>
          <p:cNvSpPr/>
          <p:nvPr/>
        </p:nvSpPr>
        <p:spPr>
          <a:xfrm>
            <a:off x="9053983" y="3379858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Van Gogh</a:t>
            </a:r>
            <a:endParaRPr sz="2667" b="0" dirty="0">
              <a:latin typeface="+mj-lt"/>
            </a:endParaRPr>
          </a:p>
        </p:txBody>
      </p:sp>
      <p:sp>
        <p:nvSpPr>
          <p:cNvPr id="20" name="Shape 129"/>
          <p:cNvSpPr/>
          <p:nvPr/>
        </p:nvSpPr>
        <p:spPr>
          <a:xfrm>
            <a:off x="5094645" y="6241035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Cezanne</a:t>
            </a:r>
            <a:endParaRPr sz="2667" b="0" dirty="0">
              <a:latin typeface="+mj-lt"/>
            </a:endParaRPr>
          </a:p>
        </p:txBody>
      </p:sp>
      <p:sp>
        <p:nvSpPr>
          <p:cNvPr id="21" name="Shape 129"/>
          <p:cNvSpPr/>
          <p:nvPr/>
        </p:nvSpPr>
        <p:spPr>
          <a:xfrm>
            <a:off x="9039872" y="6268430"/>
            <a:ext cx="1850310" cy="761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2333" tIns="42333" rIns="42333" bIns="42333" numCol="1" anchor="ctr">
            <a:no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2667" b="0" dirty="0">
                <a:latin typeface="+mj-lt"/>
              </a:rPr>
              <a:t>Ukiyo-e</a:t>
            </a:r>
            <a:endParaRPr sz="2667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91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82" y="471493"/>
            <a:ext cx="2147662" cy="138114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7864888" y="31423"/>
            <a:ext cx="134485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>
                <a:latin typeface="+mj-lt"/>
                <a:cs typeface="Times New Roman" panose="02020603050405020304" pitchFamily="18" charset="0"/>
              </a:rPr>
              <a:t>Cezanne</a:t>
            </a:r>
          </a:p>
        </p:txBody>
      </p:sp>
      <p:pic>
        <p:nvPicPr>
          <p:cNvPr id="19" name="Picture 20" descr="http://kancho.banatao.berkeley.edu:4000/images/style-transfer/cezanne/2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2" y="2017489"/>
            <a:ext cx="2147662" cy="13811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0" descr="http://kancho.banatao.berkeley.edu:4000/images/style-transfer/cezanne/7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2" y="3563484"/>
            <a:ext cx="2147662" cy="15598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9799238" y="31423"/>
            <a:ext cx="2147662" cy="6637937"/>
            <a:chOff x="11759086" y="37708"/>
            <a:chExt cx="2577194" cy="79655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086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2312290" y="37708"/>
              <a:ext cx="1470788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Ukiyo-e</a:t>
              </a:r>
            </a:p>
          </p:txBody>
        </p:sp>
        <p:pic>
          <p:nvPicPr>
            <p:cNvPr id="15" name="Picture 18" descr="http://kancho.banatao.berkeley.edu:4000/images/style-transfer/ukiyoe/20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8" descr="http://kancho.banatao.berkeley.edu:4000/images/style-transfer/ukiyoe/77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8" descr="http://kancho.banatao.berkeley.edu:4000/images/style-transfer/ukiyoe/1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9086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2791972" y="31423"/>
            <a:ext cx="2147662" cy="6637937"/>
            <a:chOff x="3350367" y="37708"/>
            <a:chExt cx="2577194" cy="79655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367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974206" y="37708"/>
              <a:ext cx="1329518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Monet</a:t>
              </a:r>
            </a:p>
          </p:txBody>
        </p:sp>
        <p:pic>
          <p:nvPicPr>
            <p:cNvPr id="16" name="Picture 14" descr="http://kancho.banatao.berkeley.edu:4000/images/style-transfer/monet/201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http://kancho.banatao.berkeley.edu:4000/images/style-transfer/monet/77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4" descr="http://kancho.banatao.berkeley.edu:4000/images/style-transfer/monet/1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367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245100" y="31423"/>
            <a:ext cx="2147662" cy="6637937"/>
            <a:chOff x="294120" y="37708"/>
            <a:chExt cx="2577194" cy="79655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20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023719" y="37708"/>
              <a:ext cx="1117998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Input</a:t>
              </a:r>
              <a:r>
                <a:rPr lang="en-US" sz="1667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</a:p>
          </p:txBody>
        </p:sp>
        <p:pic>
          <p:nvPicPr>
            <p:cNvPr id="17" name="Picture 12" descr="http://kancho.banatao.berkeley.edu:4000/images/style-transfer/original/201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http://kancho.banatao.berkeley.edu:4000/images/style-transfer/original/77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2" descr="http://kancho.banatao.berkeley.edu:4000/images/style-transfer/original/10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20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5127727" y="31423"/>
            <a:ext cx="2147662" cy="6637937"/>
            <a:chOff x="6153273" y="37708"/>
            <a:chExt cx="2577194" cy="79655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273" y="565791"/>
              <a:ext cx="2577194" cy="1657373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541430" y="37708"/>
              <a:ext cx="1800878" cy="60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dirty="0">
                  <a:latin typeface="+mj-lt"/>
                  <a:cs typeface="Times New Roman" panose="02020603050405020304" pitchFamily="18" charset="0"/>
                </a:rPr>
                <a:t>Van Gogh</a:t>
              </a:r>
            </a:p>
          </p:txBody>
        </p:sp>
        <p:pic>
          <p:nvPicPr>
            <p:cNvPr id="18" name="Picture 16" descr="http://kancho.banatao.berkeley.edu:4000/images/style-transfer/vangogh/201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2420986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6" descr="http://kancho.banatao.berkeley.edu:4000/images/style-transfer/vangogh/77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4276181"/>
              <a:ext cx="2577194" cy="187185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6" descr="http://kancho.banatao.berkeley.edu:4000/images/style-transfer/vangogh/10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273" y="6345859"/>
              <a:ext cx="2577194" cy="165737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50" descr="http://kancho.banatao.berkeley.edu:4000/images/style-transfer/cezanne/10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482" y="5288216"/>
            <a:ext cx="2147662" cy="13811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>
            <a:off x="2588877" y="309850"/>
            <a:ext cx="0" cy="65532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00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825722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Monet’s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paintings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photos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825722"/>
              </a:xfrm>
              <a:blipFill>
                <a:blip r:embed="rId3"/>
                <a:stretch>
                  <a:fillRect t="-13636" b="-2727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asted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6" y="1508787"/>
            <a:ext cx="5715000" cy="466859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" y="1508787"/>
            <a:ext cx="5715000" cy="46685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6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aesung89.github.io/cyclegan/images/monet-to-photo-512-small-idt/real_A/00367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0" y="1694613"/>
            <a:ext cx="5715000" cy="426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taesung89.github.io/cyclegan/images/monet-to-photo-512-small-idt/fake_B/00367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80" y="1694613"/>
            <a:ext cx="5715000" cy="426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620" y="1694613"/>
            <a:ext cx="5591744" cy="426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00" y="1694613"/>
            <a:ext cx="5591744" cy="4267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B15E4EEA-CF3E-7E4B-A4AB-0B20B6280C3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825722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Monet’s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paintings</a:t>
                </a:r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photos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B15E4EEA-CF3E-7E4B-A4AB-0B20B6280C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825722"/>
              </a:xfrm>
              <a:blipFill>
                <a:blip r:embed="rId6"/>
                <a:stretch>
                  <a:fillRect t="-13636" b="-2727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8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" name="Picture 26" descr="http://people.eecs.berkeley.edu/~taesung_park/up2p_results/summer2winter_yosemite/summer2winter_yosemite_256_final/latest_test/images/real_A/2012-05-17%2013:40: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5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http://people.eecs.berkeley.edu/~taesung_park/up2p_results/summer2winter_yosemite/summer2winter_yosemite_256_final/latest_test/images/fake_B/2012-05-17%2013:40: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4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http://people.eecs.berkeley.edu/~taesung_park/up2p_results/summer2winter_yosemite/summer2winter_yosemite_256_final/latest_test/images/real_B/2014-07-19%2016:10:1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729034"/>
            <a:ext cx="4876800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ttp://people.eecs.berkeley.edu/~taesung_park/up2p_results/summer2winter_yosemite/summer2winter_yosemite_256_final/latest_test/images/fake_A/2014-07-19%2016:10:1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93" y="3729034"/>
            <a:ext cx="4876134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80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0" y="2669977"/>
            <a:ext cx="11013141" cy="1518047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zh-CN" altLang="en-US" sz="6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r>
              <a:rPr lang="zh-CN" altLang="en-US" sz="6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works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29898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831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73" y="2579818"/>
            <a:ext cx="5355167" cy="2963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27" y="5562202"/>
            <a:ext cx="552061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Separating Style and Content with </a:t>
            </a:r>
          </a:p>
          <a:p>
            <a:pPr algn="ctr"/>
            <a:r>
              <a:rPr lang="en-US" sz="1500" dirty="0"/>
              <a:t>Bilinear Models</a:t>
            </a:r>
            <a:endParaRPr lang="en-US" altLang="zh-CN" sz="1500" dirty="0"/>
          </a:p>
          <a:p>
            <a:pPr algn="ctr"/>
            <a:r>
              <a:rPr lang="en-US" altLang="zh-CN" sz="1500" dirty="0"/>
              <a:t>[</a:t>
            </a:r>
            <a:r>
              <a:rPr lang="en-US" sz="1500" dirty="0"/>
              <a:t>Tenenbaum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sz="1500" dirty="0"/>
              <a:t>Freeman</a:t>
            </a:r>
            <a:r>
              <a:rPr lang="zh-CN" altLang="en-US" sz="1500" dirty="0"/>
              <a:t> </a:t>
            </a:r>
            <a:r>
              <a:rPr lang="en-US" altLang="zh-CN" sz="1500" dirty="0"/>
              <a:t>2000’]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5373" y="2459804"/>
            <a:ext cx="5100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90024" y="2052837"/>
            <a:ext cx="8522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Content</a:t>
            </a:r>
            <a:r>
              <a:rPr lang="zh-CN" altLang="en-US" sz="1500" dirty="0"/>
              <a:t> </a:t>
            </a:r>
            <a:endParaRPr lang="en-US" sz="15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5373" y="2459805"/>
            <a:ext cx="0" cy="29762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882" y="3562163"/>
            <a:ext cx="415498" cy="47224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altLang="zh-CN" sz="1500" dirty="0"/>
              <a:t>Style</a:t>
            </a:r>
            <a:endParaRPr lang="en-US" sz="1500" dirty="0"/>
          </a:p>
        </p:txBody>
      </p:sp>
      <p:sp>
        <p:nvSpPr>
          <p:cNvPr id="20" name="TextBox 19"/>
          <p:cNvSpPr txBox="1"/>
          <p:nvPr/>
        </p:nvSpPr>
        <p:spPr>
          <a:xfrm>
            <a:off x="289927" y="366662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6570079" y="2228867"/>
            <a:ext cx="27982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Adversarial</a:t>
            </a:r>
            <a:r>
              <a:rPr lang="zh-CN" altLang="en-US" sz="1500" dirty="0"/>
              <a:t> </a:t>
            </a:r>
            <a:r>
              <a:rPr lang="en-US" altLang="zh-CN" sz="1500" dirty="0"/>
              <a:t>Loss:</a:t>
            </a:r>
            <a:r>
              <a:rPr lang="zh-CN" altLang="en-US" sz="1500" dirty="0"/>
              <a:t> </a:t>
            </a:r>
            <a:r>
              <a:rPr lang="en-US" altLang="zh-CN" sz="1500" dirty="0"/>
              <a:t>change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style</a:t>
            </a:r>
            <a:endParaRPr 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0864" y="4089074"/>
            <a:ext cx="3665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Cycle</a:t>
            </a:r>
            <a:r>
              <a:rPr lang="zh-CN" altLang="en-US" sz="1500" dirty="0"/>
              <a:t> </a:t>
            </a:r>
            <a:r>
              <a:rPr lang="en-US" altLang="zh-CN" sz="1500" dirty="0"/>
              <a:t>Consistency</a:t>
            </a:r>
            <a:r>
              <a:rPr lang="zh-CN" altLang="en-US" sz="1500" dirty="0"/>
              <a:t> </a:t>
            </a:r>
            <a:r>
              <a:rPr lang="en-US" altLang="zh-CN" sz="1500" dirty="0"/>
              <a:t>Loss:</a:t>
            </a:r>
            <a:r>
              <a:rPr lang="zh-CN" altLang="en-US" sz="1500" dirty="0"/>
              <a:t> </a:t>
            </a:r>
            <a:r>
              <a:rPr lang="en-US" altLang="zh-CN" sz="1500" dirty="0"/>
              <a:t>preserve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content</a:t>
            </a:r>
            <a:endParaRPr 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6329090" y="5550970"/>
            <a:ext cx="4109458" cy="1323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7" dirty="0"/>
              <a:t>Two</a:t>
            </a:r>
            <a:r>
              <a:rPr lang="zh-CN" altLang="en-US" sz="2667" dirty="0"/>
              <a:t> </a:t>
            </a:r>
            <a:r>
              <a:rPr lang="en-US" altLang="zh-CN" sz="2667" dirty="0"/>
              <a:t>empirical</a:t>
            </a:r>
            <a:r>
              <a:rPr lang="zh-CN" altLang="en-US" sz="2667" dirty="0"/>
              <a:t> </a:t>
            </a:r>
            <a:r>
              <a:rPr lang="en-US" altLang="zh-CN" sz="2667" dirty="0"/>
              <a:t>assumptions:</a:t>
            </a:r>
            <a:r>
              <a:rPr lang="zh-CN" altLang="en-US" sz="2667" dirty="0"/>
              <a:t> </a:t>
            </a:r>
            <a:endParaRPr lang="en-US" altLang="zh-CN" sz="2667" dirty="0"/>
          </a:p>
          <a:p>
            <a:r>
              <a:rPr lang="en-US" altLang="zh-CN" sz="2667" dirty="0"/>
              <a:t>-</a:t>
            </a:r>
            <a:r>
              <a:rPr lang="zh-CN" altLang="en-US" sz="2667" dirty="0"/>
              <a:t> </a:t>
            </a:r>
            <a:r>
              <a:rPr lang="en-US" altLang="zh-CN" sz="2667" dirty="0"/>
              <a:t>content</a:t>
            </a:r>
            <a:r>
              <a:rPr lang="zh-CN" altLang="en-US" sz="2667" dirty="0"/>
              <a:t> </a:t>
            </a:r>
            <a:r>
              <a:rPr lang="en-US" altLang="zh-CN" sz="2667" dirty="0"/>
              <a:t>is</a:t>
            </a:r>
            <a:r>
              <a:rPr lang="zh-CN" altLang="en-US" sz="2667" dirty="0"/>
              <a:t> </a:t>
            </a:r>
            <a:r>
              <a:rPr lang="en-US" altLang="zh-CN" sz="2667" dirty="0"/>
              <a:t>easy</a:t>
            </a:r>
            <a:r>
              <a:rPr lang="zh-CN" altLang="en-US" sz="2667" dirty="0"/>
              <a:t> </a:t>
            </a:r>
            <a:r>
              <a:rPr lang="en-US" altLang="zh-CN" sz="2667" dirty="0"/>
              <a:t>to</a:t>
            </a:r>
            <a:r>
              <a:rPr lang="zh-CN" altLang="en-US" sz="2667" dirty="0"/>
              <a:t> </a:t>
            </a:r>
            <a:r>
              <a:rPr lang="en-US" altLang="zh-CN" sz="2667" dirty="0"/>
              <a:t>keep.</a:t>
            </a:r>
          </a:p>
          <a:p>
            <a:r>
              <a:rPr lang="en-US" altLang="zh-CN" sz="2667" dirty="0"/>
              <a:t>-</a:t>
            </a:r>
            <a:r>
              <a:rPr lang="zh-CN" altLang="en-US" sz="2667" dirty="0"/>
              <a:t> </a:t>
            </a:r>
            <a:r>
              <a:rPr lang="en-US" altLang="zh-CN" sz="2667" dirty="0"/>
              <a:t>style</a:t>
            </a:r>
            <a:r>
              <a:rPr lang="zh-CN" altLang="en-US" sz="2667" dirty="0"/>
              <a:t> </a:t>
            </a:r>
            <a:r>
              <a:rPr lang="en-US" altLang="zh-CN" sz="2667" dirty="0"/>
              <a:t>is</a:t>
            </a:r>
            <a:r>
              <a:rPr lang="zh-CN" altLang="en-US" sz="2667" dirty="0"/>
              <a:t> </a:t>
            </a:r>
            <a:r>
              <a:rPr lang="en-US" altLang="zh-CN" sz="2667" dirty="0"/>
              <a:t>easy</a:t>
            </a:r>
            <a:r>
              <a:rPr lang="zh-CN" altLang="en-US" sz="2667" dirty="0"/>
              <a:t> </a:t>
            </a:r>
            <a:r>
              <a:rPr lang="en-US" altLang="zh-CN" sz="2667" dirty="0"/>
              <a:t>to</a:t>
            </a:r>
            <a:r>
              <a:rPr lang="zh-CN" altLang="en-US" sz="2667" dirty="0"/>
              <a:t> </a:t>
            </a:r>
            <a:r>
              <a:rPr lang="en-US" altLang="zh-CN" sz="2667" dirty="0"/>
              <a:t>change.</a:t>
            </a:r>
            <a:endParaRPr lang="en-US" sz="2667" dirty="0"/>
          </a:p>
        </p:txBody>
      </p:sp>
      <p:sp>
        <p:nvSpPr>
          <p:cNvPr id="25" name="TextBox 24"/>
          <p:cNvSpPr txBox="1"/>
          <p:nvPr/>
        </p:nvSpPr>
        <p:spPr>
          <a:xfrm>
            <a:off x="1644969" y="1427183"/>
            <a:ext cx="34002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/>
              <a:t>Paired</a:t>
            </a:r>
            <a:r>
              <a:rPr lang="zh-CN" altLang="en-US" sz="3500" dirty="0"/>
              <a:t> </a:t>
            </a:r>
            <a:r>
              <a:rPr lang="en-US" altLang="zh-CN" sz="3500" dirty="0"/>
              <a:t>Separation</a:t>
            </a:r>
            <a:endParaRPr lang="en-US" sz="3500" dirty="0"/>
          </a:p>
        </p:txBody>
      </p:sp>
      <p:sp>
        <p:nvSpPr>
          <p:cNvPr id="27" name="TextBox 26"/>
          <p:cNvSpPr txBox="1"/>
          <p:nvPr/>
        </p:nvSpPr>
        <p:spPr>
          <a:xfrm>
            <a:off x="6816080" y="1427183"/>
            <a:ext cx="393723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500" dirty="0"/>
              <a:t>Unpaired</a:t>
            </a:r>
            <a:r>
              <a:rPr lang="zh-CN" altLang="en-US" sz="3500" dirty="0"/>
              <a:t> </a:t>
            </a:r>
            <a:r>
              <a:rPr lang="en-US" altLang="zh-CN" sz="3500" dirty="0"/>
              <a:t>Separation</a:t>
            </a:r>
            <a:endParaRPr lang="en-US" sz="35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48" y="4558670"/>
            <a:ext cx="4085167" cy="10583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90" y="2852399"/>
            <a:ext cx="4847167" cy="910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8D278B-BF4C-F825-100B-3C03277E943E}"/>
              </a:ext>
            </a:extLst>
          </p:cNvPr>
          <p:cNvSpPr/>
          <p:nvPr/>
        </p:nvSpPr>
        <p:spPr>
          <a:xfrm>
            <a:off x="10923104" y="3696443"/>
            <a:ext cx="636105" cy="219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9" grpId="0"/>
      <p:bldP spid="21" grpId="0"/>
      <p:bldP spid="2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134" y="1371600"/>
            <a:ext cx="8294532" cy="4754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0912067" y="3297392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</a:rPr>
              <a:t>Goodfellow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004969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3" y="1214167"/>
            <a:ext cx="8356310" cy="564924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68627"/>
            <a:ext cx="109728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Neural Style Transfer 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2015]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2"/>
          <a:stretch/>
        </p:blipFill>
        <p:spPr>
          <a:xfrm>
            <a:off x="8189482" y="3789040"/>
            <a:ext cx="3835101" cy="1200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05" y="5109186"/>
            <a:ext cx="2381250" cy="133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8949" y="1552430"/>
            <a:ext cx="3957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Style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Content: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80985" indent="-380985">
              <a:buFontTx/>
              <a:buChar char="-"/>
            </a:pPr>
            <a:r>
              <a:rPr lang="en-US" altLang="zh-CN" sz="2000" dirty="0"/>
              <a:t>Content: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</a:p>
          <a:p>
            <a:pPr marL="380985" indent="-380985">
              <a:buFontTx/>
              <a:buChar char="-"/>
            </a:pPr>
            <a:r>
              <a:rPr lang="en-US" altLang="zh-CN" sz="2000" dirty="0"/>
              <a:t>Style:</a:t>
            </a:r>
            <a:r>
              <a:rPr lang="zh-CN" altLang="en-US" sz="2000" dirty="0"/>
              <a:t> </a:t>
            </a:r>
            <a:r>
              <a:rPr lang="en-US" altLang="zh-CN" sz="2000" dirty="0"/>
              <a:t>Gram</a:t>
            </a:r>
            <a:r>
              <a:rPr lang="zh-CN" altLang="en-US" sz="2000" dirty="0"/>
              <a:t> </a:t>
            </a:r>
            <a:r>
              <a:rPr lang="en-US" altLang="zh-CN" sz="2000" dirty="0"/>
              <a:t>Matrix</a:t>
            </a:r>
            <a:r>
              <a:rPr lang="zh-CN" altLang="en-US" sz="2000" dirty="0"/>
              <a:t> </a:t>
            </a:r>
            <a:r>
              <a:rPr lang="en-US" altLang="zh-CN" sz="2000" dirty="0"/>
              <a:t>difference</a:t>
            </a:r>
          </a:p>
          <a:p>
            <a:pPr marL="380985" indent="-380985">
              <a:buFontTx/>
              <a:buChar char="-"/>
            </a:pPr>
            <a:r>
              <a:rPr lang="en-US" altLang="zh-CN" sz="2000" dirty="0"/>
              <a:t>Both</a:t>
            </a:r>
            <a:r>
              <a:rPr lang="zh-CN" altLang="en-US" sz="2000" dirty="0"/>
              <a:t> </a:t>
            </a:r>
            <a:r>
              <a:rPr lang="en-US" altLang="zh-CN" sz="2000" dirty="0"/>
              <a:t>losses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hard-coded</a:t>
            </a:r>
          </a:p>
        </p:txBody>
      </p:sp>
    </p:spTree>
    <p:extLst>
      <p:ext uri="{BB962C8B-B14F-4D97-AF65-F5344CB8AC3E}">
        <p14:creationId xmlns:p14="http://schemas.microsoft.com/office/powerpoint/2010/main" val="132907564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698" y="138312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87655" y="138312"/>
            <a:ext cx="1490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Style Image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06336" y="138312"/>
            <a:ext cx="1193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2855" y="138312"/>
            <a:ext cx="1546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Style image II</a:t>
            </a:r>
          </a:p>
        </p:txBody>
      </p:sp>
      <p:pic>
        <p:nvPicPr>
          <p:cNvPr id="8" name="Picture 6" descr="http://kancho.banatao.berkeley.edu:4000/images/style-transfer/original/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" y="523033"/>
            <a:ext cx="2346821" cy="3043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459672" y="488673"/>
            <a:ext cx="2346821" cy="3049675"/>
            <a:chOff x="7021286" y="709958"/>
            <a:chExt cx="2692089" cy="34983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286" y="709958"/>
              <a:ext cx="2692089" cy="349834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795" y="3124693"/>
              <a:ext cx="809651" cy="10275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2" name="Picture 11" descr="http://kancho.banatao.berkeley.edu:4000/images/style-transfer/vangogh/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436" y="488674"/>
            <a:ext cx="2346821" cy="3043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882926" y="488673"/>
            <a:ext cx="2346820" cy="3049675"/>
            <a:chOff x="5586969" y="364443"/>
            <a:chExt cx="2692088" cy="34983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69" y="364443"/>
              <a:ext cx="2692088" cy="349834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478" y="3025303"/>
              <a:ext cx="809651" cy="8096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7076" y="488674"/>
            <a:ext cx="2342094" cy="3043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818" y="138312"/>
            <a:ext cx="184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Entire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77049" y="3510583"/>
                <a:ext cx="2834302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+mj-lt"/>
                    <a:cs typeface="Times New Roman" panose="02020603050405020304" pitchFamily="18" charset="0"/>
                  </a:rPr>
                  <a:t>Photo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667" dirty="0">
                    <a:latin typeface="+mj-lt"/>
                    <a:cs typeface="Times New Roman" panose="02020603050405020304" pitchFamily="18" charset="0"/>
                  </a:rPr>
                  <a:t> Van Gogh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049" y="3510583"/>
                <a:ext cx="2834302" cy="502766"/>
              </a:xfrm>
              <a:prstGeom prst="rect">
                <a:avLst/>
              </a:prstGeom>
              <a:blipFill>
                <a:blip r:embed="rId9"/>
                <a:stretch>
                  <a:fillRect l="-3571" t="-12500" r="-3125" b="-3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8" y="4598899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79" y="4598899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13" y="4592501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48" y="4598899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13" y="4598899"/>
            <a:ext cx="2344139" cy="1833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94043" y="6422074"/>
                <a:ext cx="2216441" cy="502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>
                    <a:latin typeface="+mj-lt"/>
                    <a:cs typeface="Times New Roman" panose="02020603050405020304" pitchFamily="18" charset="0"/>
                  </a:rPr>
                  <a:t>horse 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2667" dirty="0">
                    <a:latin typeface="+mj-lt"/>
                    <a:cs typeface="Times New Roman" panose="02020603050405020304" pitchFamily="18" charset="0"/>
                  </a:rPr>
                  <a:t> zebra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043" y="6422074"/>
                <a:ext cx="2216441" cy="502766"/>
              </a:xfrm>
              <a:prstGeom prst="rect">
                <a:avLst/>
              </a:prstGeom>
              <a:blipFill>
                <a:blip r:embed="rId15"/>
                <a:stretch>
                  <a:fillRect l="-4545" t="-10000" r="-3977" b="-3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05" y="5801533"/>
            <a:ext cx="717593" cy="597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70" y="5801533"/>
            <a:ext cx="717593" cy="5979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854357" y="4244413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90858" y="4244413"/>
            <a:ext cx="1484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Style image 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307439" y="4244413"/>
            <a:ext cx="1193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CycleGAN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82735" y="4244413"/>
            <a:ext cx="1546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Style image II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557777" y="4244413"/>
            <a:ext cx="184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Entire collection</a:t>
            </a:r>
          </a:p>
        </p:txBody>
      </p:sp>
    </p:spTree>
    <p:extLst>
      <p:ext uri="{BB962C8B-B14F-4D97-AF65-F5344CB8AC3E}">
        <p14:creationId xmlns:p14="http://schemas.microsoft.com/office/powerpoint/2010/main" val="989425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7" grpId="0"/>
      <p:bldP spid="18" grpId="0"/>
      <p:bldP spid="26" grpId="0"/>
      <p:bldP spid="34" grpId="0"/>
      <p:bldP spid="35" grpId="0"/>
      <p:bldP spid="36" grpId="0"/>
      <p:bldP spid="37" grpId="0"/>
      <p:bldP spid="3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40" y="1622125"/>
            <a:ext cx="5427272" cy="2061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40" y="3666784"/>
            <a:ext cx="5427272" cy="2040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3268" y="4416418"/>
            <a:ext cx="2372473" cy="55476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4000" dirty="0" err="1"/>
              <a:t>PyTorch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781363" y="2299098"/>
            <a:ext cx="1576280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/>
              <a:t>Torch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4107" y="5626501"/>
            <a:ext cx="8775159" cy="111812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333" dirty="0"/>
              <a:t>20+</a:t>
            </a:r>
            <a:r>
              <a:rPr lang="zh-CN" altLang="en-US" sz="3333" dirty="0"/>
              <a:t> </a:t>
            </a:r>
            <a:r>
              <a:rPr lang="en-US" altLang="zh-CN" sz="3333" dirty="0"/>
              <a:t>implementations</a:t>
            </a:r>
            <a:r>
              <a:rPr lang="zh-CN" altLang="en-US" sz="3333" dirty="0"/>
              <a:t> </a:t>
            </a:r>
            <a:r>
              <a:rPr lang="en-US" altLang="zh-CN" sz="3333" dirty="0"/>
              <a:t>by</a:t>
            </a:r>
            <a:r>
              <a:rPr lang="zh-CN" altLang="en-US" sz="3333" dirty="0"/>
              <a:t> </a:t>
            </a:r>
            <a:r>
              <a:rPr lang="en-US" altLang="zh-CN" sz="3333" dirty="0"/>
              <a:t>researchers/developers:</a:t>
            </a:r>
            <a:r>
              <a:rPr lang="zh-CN" altLang="en-US" sz="3333" dirty="0"/>
              <a:t> </a:t>
            </a:r>
            <a:endParaRPr lang="en-US" altLang="zh-CN" sz="3333" dirty="0"/>
          </a:p>
          <a:p>
            <a:pPr marL="476231" indent="-476231">
              <a:buFont typeface="Arial" charset="0"/>
              <a:buChar char="•"/>
            </a:pPr>
            <a:r>
              <a:rPr lang="en-US" altLang="zh-CN" sz="3333" dirty="0" err="1"/>
              <a:t>Tensorflow</a:t>
            </a:r>
            <a:r>
              <a:rPr lang="en-US" altLang="zh-CN" sz="3333" dirty="0"/>
              <a:t>,</a:t>
            </a:r>
            <a:r>
              <a:rPr lang="zh-CN" altLang="en-US" sz="3333" dirty="0"/>
              <a:t> </a:t>
            </a:r>
            <a:r>
              <a:rPr lang="en-US" altLang="zh-CN" sz="3333" dirty="0" err="1"/>
              <a:t>Chainer</a:t>
            </a:r>
            <a:r>
              <a:rPr lang="en-US" altLang="zh-CN" sz="3333" dirty="0"/>
              <a:t>,</a:t>
            </a:r>
            <a:r>
              <a:rPr lang="zh-CN" altLang="en-US" sz="3333" dirty="0"/>
              <a:t> </a:t>
            </a:r>
            <a:r>
              <a:rPr lang="en-US" altLang="zh-CN" sz="3333" dirty="0" err="1"/>
              <a:t>mxnet</a:t>
            </a:r>
            <a:r>
              <a:rPr lang="en-US" altLang="zh-CN" sz="3333" dirty="0"/>
              <a:t>,</a:t>
            </a:r>
            <a:r>
              <a:rPr lang="zh-CN" altLang="en-US" sz="3333" dirty="0"/>
              <a:t> </a:t>
            </a:r>
            <a:r>
              <a:rPr lang="en-US" altLang="zh-CN" sz="3333" dirty="0" err="1"/>
              <a:t>Lasagne</a:t>
            </a:r>
            <a:r>
              <a:rPr lang="en-US" altLang="zh-CN" sz="3333" dirty="0"/>
              <a:t>,</a:t>
            </a:r>
            <a:r>
              <a:rPr lang="zh-CN" altLang="en-US" sz="3333" dirty="0"/>
              <a:t> </a:t>
            </a:r>
            <a:r>
              <a:rPr lang="en-US" altLang="zh-CN" sz="3333" dirty="0" err="1"/>
              <a:t>Keras</a:t>
            </a:r>
            <a:r>
              <a:rPr lang="mr-IN" altLang="zh-CN" sz="3333" dirty="0"/>
              <a:t>…</a:t>
            </a:r>
            <a:endParaRPr lang="en-US" sz="3333" dirty="0"/>
          </a:p>
        </p:txBody>
      </p:sp>
      <p:sp>
        <p:nvSpPr>
          <p:cNvPr id="13" name="TextBox 12"/>
          <p:cNvSpPr txBox="1"/>
          <p:nvPr/>
        </p:nvSpPr>
        <p:spPr>
          <a:xfrm>
            <a:off x="648585" y="302361"/>
            <a:ext cx="10834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Arial" panose="020B0604020202020204" pitchFamily="34" charset="0"/>
                <a:cs typeface="Arial" panose="020B0604020202020204" pitchFamily="34" charset="0"/>
              </a:rPr>
              <a:t>CycleGAN implementations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0"/>
    </mc:Choice>
    <mc:Fallback xmlns="">
      <p:transition spd="slow" advTm="7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0" y="2669977"/>
            <a:ext cx="11013141" cy="1518047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30435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1710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CG2Real: GTA5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real </a:t>
                </a:r>
                <a:r>
                  <a:rPr lang="en-US" dirty="0" err="1"/>
                  <a:t>streetview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17108"/>
              </a:xfrm>
              <a:blipFill>
                <a:blip r:embed="rId3"/>
                <a:stretch>
                  <a:fillRect l="-2292" t="-2469" b="-135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367688" y="6499888"/>
            <a:ext cx="27144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Inspired by [Johnson et al. 2011]</a:t>
            </a:r>
          </a:p>
        </p:txBody>
      </p:sp>
      <p:pic>
        <p:nvPicPr>
          <p:cNvPr id="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1" y="1237835"/>
            <a:ext cx="5138209" cy="25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://kancho.banatao.berkeley.edu:4000/images/gta-to-cityscapes-1024/2_cityscapes/00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61" y="1237835"/>
            <a:ext cx="5138209" cy="25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http://kancho.banatao.berkeley.edu:4000/images/gta-to-cityscapes-1024/1_gta/020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1" y="3859227"/>
            <a:ext cx="5138209" cy="25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kancho.banatao.berkeley.edu:4000/images/gta-to-cityscapes-1024/2_cityscapes/020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61" y="3854697"/>
            <a:ext cx="5138209" cy="25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02501" y="6426608"/>
            <a:ext cx="13163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GTA5 CG Input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1909" y="6426608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5435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17108"/>
              </a:xfrm>
            </p:spPr>
            <p:txBody>
              <a:bodyPr/>
              <a:lstStyle/>
              <a:p>
                <a:r>
                  <a:rPr lang="en-US" dirty="0"/>
                  <a:t>Real2CG: real </a:t>
                </a:r>
                <a:r>
                  <a:rPr lang="en-US" dirty="0" err="1"/>
                  <a:t>streetview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GTA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17108"/>
              </a:xfrm>
              <a:blipFill>
                <a:blip r:embed="rId3"/>
                <a:stretch>
                  <a:fillRect l="-2292" t="-2469" b="-135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5" y="1268760"/>
            <a:ext cx="10577891" cy="5298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5594" y="6460546"/>
            <a:ext cx="13835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Cityscape 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6221" y="6460546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Output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0633"/>
          <a:stretch/>
        </p:blipFill>
        <p:spPr>
          <a:xfrm>
            <a:off x="807055" y="1268760"/>
            <a:ext cx="5221952" cy="52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6610" y="6429058"/>
            <a:ext cx="44411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[Richter*, </a:t>
            </a:r>
            <a:r>
              <a:rPr lang="en-US" sz="1500" dirty="0" err="1"/>
              <a:t>Vineet</a:t>
            </a:r>
            <a:r>
              <a:rPr lang="zh-CN" altLang="en-US" sz="1500" dirty="0"/>
              <a:t>* </a:t>
            </a:r>
            <a:r>
              <a:rPr lang="en-US" sz="1500" dirty="0"/>
              <a:t>et al. 2016]</a:t>
            </a:r>
            <a:r>
              <a:rPr lang="zh-CN" altLang="en-US" sz="1500" dirty="0"/>
              <a:t> </a:t>
            </a:r>
            <a:r>
              <a:rPr lang="en-US" altLang="zh-CN" sz="1500" dirty="0"/>
              <a:t>[</a:t>
            </a:r>
            <a:r>
              <a:rPr lang="en-US" sz="1500" dirty="0" err="1"/>
              <a:t>Krähenbühl</a:t>
            </a:r>
            <a:r>
              <a:rPr lang="zh-CN" altLang="en-US" sz="1500" dirty="0"/>
              <a:t> </a:t>
            </a:r>
            <a:r>
              <a:rPr lang="en-US" altLang="zh-CN" sz="1500" dirty="0"/>
              <a:t>et</a:t>
            </a:r>
            <a:r>
              <a:rPr lang="zh-CN" altLang="en-US" sz="1500" dirty="0"/>
              <a:t> </a:t>
            </a:r>
            <a:r>
              <a:rPr lang="en-US" altLang="zh-CN" sz="1500" dirty="0"/>
              <a:t>al.</a:t>
            </a:r>
            <a:r>
              <a:rPr lang="zh-CN" altLang="en-US" sz="1500" dirty="0"/>
              <a:t> </a:t>
            </a:r>
            <a:r>
              <a:rPr lang="en-US" altLang="zh-CN" sz="1500" dirty="0"/>
              <a:t>2018]</a:t>
            </a:r>
            <a:endParaRPr 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88" y="790419"/>
            <a:ext cx="9528426" cy="5277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5654" y="5949281"/>
            <a:ext cx="11850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GTA5 </a:t>
            </a:r>
            <a:r>
              <a:rPr lang="en-US" altLang="zh-CN" sz="1500" dirty="0"/>
              <a:t>images</a:t>
            </a: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7296134" y="5949281"/>
            <a:ext cx="17672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Segmentation labels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5732" y="188640"/>
            <a:ext cx="5275162" cy="605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333" dirty="0"/>
              <a:t>Synthetic</a:t>
            </a:r>
            <a:r>
              <a:rPr lang="zh-CN" altLang="en-US" sz="3333" dirty="0"/>
              <a:t> </a:t>
            </a:r>
            <a:r>
              <a:rPr lang="en-US" altLang="zh-CN" sz="3333" dirty="0"/>
              <a:t>Data</a:t>
            </a:r>
            <a:r>
              <a:rPr lang="zh-CN" altLang="en-US" sz="3333" dirty="0"/>
              <a:t> </a:t>
            </a:r>
            <a:r>
              <a:rPr lang="en-US" altLang="zh-CN" sz="3333" dirty="0"/>
              <a:t>as</a:t>
            </a:r>
            <a:r>
              <a:rPr lang="zh-CN" altLang="en-US" sz="3333" dirty="0"/>
              <a:t> </a:t>
            </a:r>
            <a:r>
              <a:rPr lang="en-US" altLang="zh-CN" sz="3333" dirty="0"/>
              <a:t>Supervision</a:t>
            </a:r>
            <a:endParaRPr lang="en-US" sz="3333" dirty="0"/>
          </a:p>
        </p:txBody>
      </p:sp>
    </p:spTree>
    <p:extLst>
      <p:ext uri="{BB962C8B-B14F-4D97-AF65-F5344CB8AC3E}">
        <p14:creationId xmlns:p14="http://schemas.microsoft.com/office/powerpoint/2010/main" val="3453414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4674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Adaptation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67747" y="4117686"/>
          <a:ext cx="10656507" cy="1309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786">
                  <a:extLst>
                    <a:ext uri="{9D8B030D-6E8A-4147-A177-3AD203B41FA5}">
                      <a16:colId xmlns:a16="http://schemas.microsoft.com/office/drawing/2014/main" val="405534320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4238815013"/>
                    </a:ext>
                  </a:extLst>
                </a:gridCol>
                <a:gridCol w="3240361">
                  <a:extLst>
                    <a:ext uri="{9D8B030D-6E8A-4147-A177-3AD203B41FA5}">
                      <a16:colId xmlns:a16="http://schemas.microsoft.com/office/drawing/2014/main" val="1727670133"/>
                    </a:ext>
                  </a:extLst>
                </a:gridCol>
              </a:tblGrid>
              <a:tr h="427268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err="1"/>
                        <a:t>meanIOU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Per-pixel accuracy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9799407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Oracle (Train and test on Real)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60.3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93.1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30146394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Train on CG, test on Real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17.9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54.0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60584041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040" y="1602121"/>
            <a:ext cx="3060340" cy="177239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67747" y="1508788"/>
            <a:ext cx="5490098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/>
          <p:cNvSpPr txBox="1"/>
          <p:nvPr/>
        </p:nvSpPr>
        <p:spPr>
          <a:xfrm>
            <a:off x="1883077" y="3308987"/>
            <a:ext cx="3281026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Train on </a:t>
            </a:r>
            <a:r>
              <a:rPr lang="en-US" altLang="zh-CN" sz="3167" dirty="0"/>
              <a:t>GTA5</a:t>
            </a:r>
            <a:r>
              <a:rPr lang="zh-CN" altLang="en-US" sz="3167" dirty="0"/>
              <a:t> </a:t>
            </a:r>
            <a:r>
              <a:rPr lang="en-US" sz="3167" dirty="0"/>
              <a:t>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82040" y="1508788"/>
            <a:ext cx="3060340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7716180" y="3308987"/>
            <a:ext cx="3323602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Test on real images</a:t>
            </a:r>
          </a:p>
        </p:txBody>
      </p:sp>
      <p:pic>
        <p:nvPicPr>
          <p:cNvPr id="1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15" y="1676803"/>
            <a:ext cx="3240360" cy="16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859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085385"/>
              </p:ext>
            </p:extLst>
          </p:nvPr>
        </p:nvGraphicFramePr>
        <p:xfrm>
          <a:off x="767747" y="4117686"/>
          <a:ext cx="10656507" cy="1750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786">
                  <a:extLst>
                    <a:ext uri="{9D8B030D-6E8A-4147-A177-3AD203B41FA5}">
                      <a16:colId xmlns:a16="http://schemas.microsoft.com/office/drawing/2014/main" val="405534320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4238815013"/>
                    </a:ext>
                  </a:extLst>
                </a:gridCol>
                <a:gridCol w="3240361">
                  <a:extLst>
                    <a:ext uri="{9D8B030D-6E8A-4147-A177-3AD203B41FA5}">
                      <a16:colId xmlns:a16="http://schemas.microsoft.com/office/drawing/2014/main" val="1727670133"/>
                    </a:ext>
                  </a:extLst>
                </a:gridCol>
              </a:tblGrid>
              <a:tr h="427268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err="1"/>
                        <a:t>meanIOU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Per-pixel accuracy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9799407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Oracle (Train and test on Real)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60.3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93.1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30146394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Train on CG, test on Real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17.9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54.0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605840413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FCN in the wild [</a:t>
                      </a:r>
                      <a:r>
                        <a:rPr lang="en-US" altLang="zh-CN" sz="1500" dirty="0"/>
                        <a:t>Previous</a:t>
                      </a:r>
                      <a:r>
                        <a:rPr lang="zh-CN" altLang="en-US" sz="1500" baseline="0" dirty="0"/>
                        <a:t> </a:t>
                      </a:r>
                      <a:r>
                        <a:rPr lang="en-US" altLang="zh-CN" sz="1500" baseline="0" dirty="0"/>
                        <a:t>SOTA]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27.1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4096935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040" y="1602121"/>
            <a:ext cx="3060340" cy="177239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67747" y="1508788"/>
            <a:ext cx="5490098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/>
          <p:cNvSpPr txBox="1"/>
          <p:nvPr/>
        </p:nvSpPr>
        <p:spPr>
          <a:xfrm>
            <a:off x="815413" y="3308987"/>
            <a:ext cx="5421612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167" dirty="0"/>
              <a:t>GTA5</a:t>
            </a:r>
            <a:r>
              <a:rPr lang="zh-CN" altLang="en-US" sz="3167" dirty="0"/>
              <a:t> </a:t>
            </a:r>
            <a:r>
              <a:rPr lang="en-US" altLang="zh-CN" sz="3167" dirty="0"/>
              <a:t>data</a:t>
            </a:r>
            <a:r>
              <a:rPr lang="zh-CN" altLang="en-US" sz="3167" dirty="0"/>
              <a:t> </a:t>
            </a:r>
            <a:r>
              <a:rPr lang="en-US" altLang="zh-CN" sz="3167" dirty="0"/>
              <a:t>+</a:t>
            </a:r>
            <a:r>
              <a:rPr lang="zh-CN" altLang="en-US" sz="3167" dirty="0"/>
              <a:t> </a:t>
            </a:r>
            <a:r>
              <a:rPr lang="en-US" altLang="zh-CN" sz="3167" dirty="0"/>
              <a:t>Domain</a:t>
            </a:r>
            <a:r>
              <a:rPr lang="zh-CN" altLang="en-US" sz="3167" dirty="0"/>
              <a:t> </a:t>
            </a:r>
            <a:r>
              <a:rPr lang="en-US" altLang="zh-CN" sz="3167" dirty="0"/>
              <a:t>adaptation</a:t>
            </a:r>
            <a:endParaRPr lang="en-US" sz="3167" dirty="0"/>
          </a:p>
        </p:txBody>
      </p:sp>
      <p:sp>
        <p:nvSpPr>
          <p:cNvPr id="11" name="Rounded Rectangle 10"/>
          <p:cNvSpPr/>
          <p:nvPr/>
        </p:nvSpPr>
        <p:spPr>
          <a:xfrm>
            <a:off x="7882040" y="1508788"/>
            <a:ext cx="3060340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7716180" y="3308987"/>
            <a:ext cx="3323602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Test on real images</a:t>
            </a:r>
          </a:p>
        </p:txBody>
      </p:sp>
      <p:pic>
        <p:nvPicPr>
          <p:cNvPr id="1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15" y="1676803"/>
            <a:ext cx="3240360" cy="16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8F58785-2F99-664F-88AB-57AB7507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4674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Adaptation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16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65050"/>
              </p:ext>
            </p:extLst>
          </p:nvPr>
        </p:nvGraphicFramePr>
        <p:xfrm>
          <a:off x="767747" y="4117686"/>
          <a:ext cx="10656507" cy="2191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5786">
                  <a:extLst>
                    <a:ext uri="{9D8B030D-6E8A-4147-A177-3AD203B41FA5}">
                      <a16:colId xmlns:a16="http://schemas.microsoft.com/office/drawing/2014/main" val="4055343204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4238815013"/>
                    </a:ext>
                  </a:extLst>
                </a:gridCol>
                <a:gridCol w="3240361">
                  <a:extLst>
                    <a:ext uri="{9D8B030D-6E8A-4147-A177-3AD203B41FA5}">
                      <a16:colId xmlns:a16="http://schemas.microsoft.com/office/drawing/2014/main" val="1727670133"/>
                    </a:ext>
                  </a:extLst>
                </a:gridCol>
              </a:tblGrid>
              <a:tr h="427268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err="1"/>
                        <a:t>meanIOU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Per-pixel accuracy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9799407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Oracle (Train and test on Real)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60.3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93.1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301463940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Train on CG, test on Real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17.9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54.0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605840413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FCN in the wild [</a:t>
                      </a:r>
                      <a:r>
                        <a:rPr lang="en-US" altLang="zh-CN" sz="1500" dirty="0"/>
                        <a:t>Previous</a:t>
                      </a:r>
                      <a:r>
                        <a:rPr lang="zh-CN" altLang="en-US" sz="1500" baseline="0" dirty="0"/>
                        <a:t> </a:t>
                      </a:r>
                      <a:r>
                        <a:rPr lang="en-US" altLang="zh-CN" sz="1500" baseline="0"/>
                        <a:t>SOTA</a:t>
                      </a:r>
                      <a:r>
                        <a:rPr lang="en-US" altLang="zh-CN" sz="1500" baseline="0" dirty="0"/>
                        <a:t>]</a:t>
                      </a:r>
                      <a:endParaRPr lang="en-US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27.1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2640969359"/>
                  </a:ext>
                </a:extLst>
              </a:tr>
              <a:tr h="441162">
                <a:tc>
                  <a:txBody>
                    <a:bodyPr/>
                    <a:lstStyle/>
                    <a:p>
                      <a:r>
                        <a:rPr lang="en-US" sz="1500" dirty="0"/>
                        <a:t>Train on </a:t>
                      </a:r>
                      <a:r>
                        <a:rPr lang="en-US" sz="1500" dirty="0" err="1"/>
                        <a:t>CycleGAN</a:t>
                      </a:r>
                      <a:r>
                        <a:rPr lang="en-US" sz="1500" dirty="0"/>
                        <a:t>, test on Real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/>
                        <a:t>34.8</a:t>
                      </a:r>
                      <a:endParaRPr lang="en-US" sz="1500" b="1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82.8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88089631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040" y="1602121"/>
            <a:ext cx="3060340" cy="177239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67747" y="1508788"/>
            <a:ext cx="5490098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TextBox 9"/>
          <p:cNvSpPr txBox="1"/>
          <p:nvPr/>
        </p:nvSpPr>
        <p:spPr>
          <a:xfrm>
            <a:off x="1394551" y="3308987"/>
            <a:ext cx="4037387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Train on </a:t>
            </a:r>
            <a:r>
              <a:rPr lang="en-US" sz="3167" dirty="0" err="1"/>
              <a:t>CycleGAN</a:t>
            </a:r>
            <a:r>
              <a:rPr lang="en-US" sz="3167" dirty="0"/>
              <a:t> data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82040" y="1508788"/>
            <a:ext cx="3060340" cy="18288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7716180" y="3308987"/>
            <a:ext cx="3323602" cy="579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67" dirty="0"/>
              <a:t>Test on real images</a:t>
            </a:r>
          </a:p>
        </p:txBody>
      </p:sp>
      <p:pic>
        <p:nvPicPr>
          <p:cNvPr id="1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15" y="1676803"/>
            <a:ext cx="3240360" cy="16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http://kancho.banatao.berkeley.edu:4000/images/gta-to-cityscapes-1024/2_cityscapes/0012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15" y="1676803"/>
            <a:ext cx="3234073" cy="160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57F24A4-8680-BE4D-A546-5D6B0D78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4674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Adaptation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278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Density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model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𝒙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i="1">
                        <a:latin typeface="Cambria Math" charset="0"/>
                      </a:rPr>
                      <m:t>𝜽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and analytical</a:t>
            </a:r>
          </a:p>
          <a:p>
            <a:pPr lvl="1"/>
            <a:r>
              <a:rPr lang="en-US" dirty="0"/>
              <a:t>e.g., Gaussian</a:t>
            </a:r>
          </a:p>
          <a:p>
            <a:pPr lvl="1"/>
            <a:r>
              <a:rPr lang="en-US" dirty="0"/>
              <a:t>can sample directly from model</a:t>
            </a:r>
          </a:p>
          <a:p>
            <a:r>
              <a:rPr lang="en-US" dirty="0"/>
              <a:t>Explicit and approximate</a:t>
            </a:r>
          </a:p>
          <a:p>
            <a:pPr lvl="1"/>
            <a:r>
              <a:rPr lang="en-US" dirty="0"/>
              <a:t>e.g., Boltzmann machine</a:t>
            </a:r>
          </a:p>
          <a:p>
            <a:pPr lvl="1"/>
            <a:r>
              <a:rPr lang="en-US" dirty="0"/>
              <a:t>can estimate probability by running Markov Chain Monte Carlo</a:t>
            </a:r>
          </a:p>
          <a:p>
            <a:r>
              <a:rPr lang="en-US" dirty="0"/>
              <a:t>Implicit</a:t>
            </a:r>
          </a:p>
          <a:p>
            <a:pPr lvl="1"/>
            <a:r>
              <a:rPr lang="en-US" dirty="0"/>
              <a:t>GAN</a:t>
            </a:r>
          </a:p>
          <a:p>
            <a:pPr lvl="1"/>
            <a:r>
              <a:rPr lang="en-US" dirty="0"/>
              <a:t>can’t estimate probability but can draw from distribution with given probability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55" y="4377930"/>
            <a:ext cx="3801226" cy="19407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2997" y="134017"/>
            <a:ext cx="858600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3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zh-CN" altLang="en-US" sz="53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333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53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5333" dirty="0" err="1">
                <a:latin typeface="Arial" panose="020B0604020202020204" pitchFamily="34" charset="0"/>
                <a:cs typeface="Arial" panose="020B0604020202020204" pitchFamily="34" charset="0"/>
              </a:rPr>
              <a:t>Extentions</a:t>
            </a:r>
            <a:endParaRPr lang="en-US" sz="5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49528" y="4278000"/>
            <a:ext cx="4157654" cy="192858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445521" y="1047480"/>
            <a:ext cx="9206268" cy="2755406"/>
            <a:chOff x="1734625" y="1090464"/>
            <a:chExt cx="11047521" cy="3306487"/>
          </a:xfrm>
        </p:grpSpPr>
        <p:grpSp>
          <p:nvGrpSpPr>
            <p:cNvPr id="25" name="Group 24"/>
            <p:cNvGrpSpPr/>
            <p:nvPr/>
          </p:nvGrpSpPr>
          <p:grpSpPr>
            <a:xfrm>
              <a:off x="1734625" y="1090464"/>
              <a:ext cx="11047521" cy="2924470"/>
              <a:chOff x="1734625" y="1090464"/>
              <a:chExt cx="11047521" cy="292447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924381" y="1090464"/>
                <a:ext cx="4480843" cy="603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667" b="1" dirty="0"/>
                  <a:t>Attribute Editing</a:t>
                </a:r>
                <a:r>
                  <a:rPr lang="zh-CN" altLang="en-US" sz="2667" b="1" dirty="0"/>
                  <a:t> </a:t>
                </a:r>
                <a:r>
                  <a:rPr lang="en-US" altLang="zh-CN" sz="2333" dirty="0"/>
                  <a:t>[Lu</a:t>
                </a:r>
                <a:r>
                  <a:rPr lang="zh-CN" altLang="en-US" sz="2333" dirty="0"/>
                  <a:t> </a:t>
                </a:r>
                <a:r>
                  <a:rPr lang="en-US" altLang="zh-CN" sz="2333" dirty="0"/>
                  <a:t>et</a:t>
                </a:r>
                <a:r>
                  <a:rPr lang="zh-CN" altLang="en-US" sz="2333" dirty="0"/>
                  <a:t> </a:t>
                </a:r>
                <a:r>
                  <a:rPr lang="en-US" altLang="zh-CN" sz="2333" dirty="0"/>
                  <a:t>al.]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12479" y="3473324"/>
                <a:ext cx="1356295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Low-res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973882" y="3473323"/>
                <a:ext cx="860237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Bald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527942" y="3473323"/>
                <a:ext cx="1087222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Bangs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734625" y="1645268"/>
                <a:ext cx="5197410" cy="1858691"/>
                <a:chOff x="373832" y="2014339"/>
                <a:chExt cx="4807245" cy="1676888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2" r="75511" b="3861"/>
                <a:stretch/>
              </p:blipFill>
              <p:spPr>
                <a:xfrm>
                  <a:off x="373832" y="2014339"/>
                  <a:ext cx="1583485" cy="1676888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11" t="371" r="23744" b="3861"/>
                <a:stretch/>
              </p:blipFill>
              <p:spPr>
                <a:xfrm>
                  <a:off x="2042121" y="2015813"/>
                  <a:ext cx="3138956" cy="1673940"/>
                </a:xfrm>
                <a:prstGeom prst="rect">
                  <a:avLst/>
                </a:prstGeom>
              </p:spPr>
            </p:pic>
          </p:grpSp>
          <p:sp>
            <p:nvSpPr>
              <p:cNvPr id="17" name="Rectangle 16"/>
              <p:cNvSpPr/>
              <p:nvPr/>
            </p:nvSpPr>
            <p:spPr>
              <a:xfrm>
                <a:off x="7645893" y="1090464"/>
                <a:ext cx="4480227" cy="603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667" b="1" dirty="0"/>
                  <a:t>Object</a:t>
                </a:r>
                <a:r>
                  <a:rPr lang="zh-CN" altLang="en-US" sz="2667" b="1" dirty="0"/>
                  <a:t> </a:t>
                </a:r>
                <a:r>
                  <a:rPr lang="en-US" altLang="zh-CN" sz="2667" b="1" dirty="0"/>
                  <a:t>Editing </a:t>
                </a:r>
                <a:r>
                  <a:rPr lang="en-US" altLang="zh-CN" sz="2333" dirty="0"/>
                  <a:t>[Liang</a:t>
                </a:r>
                <a:r>
                  <a:rPr lang="zh-CN" altLang="en-US" sz="2333" dirty="0"/>
                  <a:t> </a:t>
                </a:r>
                <a:r>
                  <a:rPr lang="en-US" altLang="zh-CN" sz="2333" dirty="0"/>
                  <a:t>et</a:t>
                </a:r>
                <a:r>
                  <a:rPr lang="zh-CN" altLang="en-US" sz="2333" dirty="0"/>
                  <a:t> </a:t>
                </a:r>
                <a:r>
                  <a:rPr lang="en-US" altLang="zh-CN" sz="2333" dirty="0"/>
                  <a:t>al.]</a:t>
                </a: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7323303" y="1643967"/>
                <a:ext cx="5458843" cy="1854771"/>
                <a:chOff x="5542974" y="2013166"/>
                <a:chExt cx="5049052" cy="1673352"/>
              </a:xfrm>
            </p:grpSpPr>
            <p:pic>
              <p:nvPicPr>
                <p:cNvPr id="3" name="Picture 2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2974" y="2013166"/>
                  <a:ext cx="1645920" cy="1673352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4540" y="2013166"/>
                  <a:ext cx="1645920" cy="1673352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6106" y="2013166"/>
                  <a:ext cx="1645920" cy="1673352"/>
                </a:xfrm>
                <a:prstGeom prst="rect">
                  <a:avLst/>
                </a:prstGeom>
              </p:spPr>
            </p:pic>
          </p:grpSp>
          <p:sp>
            <p:nvSpPr>
              <p:cNvPr id="19" name="Rectangle 18"/>
              <p:cNvSpPr/>
              <p:nvPr/>
            </p:nvSpPr>
            <p:spPr>
              <a:xfrm>
                <a:off x="7710805" y="3473323"/>
                <a:ext cx="1004507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Mask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9553359" y="3473323"/>
                <a:ext cx="998736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Input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1258373" y="3473323"/>
                <a:ext cx="1268040" cy="54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333" dirty="0"/>
                  <a:t>Output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801089" y="3855341"/>
              <a:ext cx="2779992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333" dirty="0"/>
                <a:t>arXiv:1705.09966</a:t>
              </a:r>
              <a:endParaRPr lang="en-US" sz="2333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11159" y="3855341"/>
              <a:ext cx="2779992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2333" dirty="0"/>
                <a:t>arXiv:1708.00315</a:t>
              </a:r>
              <a:endParaRPr lang="en-US" sz="2333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1262022" y="3909824"/>
            <a:ext cx="551086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67" b="1" dirty="0"/>
              <a:t>Front/Character</a:t>
            </a:r>
            <a:r>
              <a:rPr lang="zh-CN" altLang="en-US" sz="2667" b="1" dirty="0"/>
              <a:t> </a:t>
            </a:r>
            <a:r>
              <a:rPr lang="en-US" altLang="zh-CN" sz="2667" b="1" dirty="0"/>
              <a:t>Transfer</a:t>
            </a:r>
            <a:r>
              <a:rPr lang="zh-CN" altLang="en-US" sz="2667" b="1" dirty="0"/>
              <a:t> </a:t>
            </a:r>
            <a:r>
              <a:rPr lang="en-US" altLang="zh-CN" sz="2333" dirty="0"/>
              <a:t>[</a:t>
            </a:r>
            <a:r>
              <a:rPr lang="en-US" sz="2333" dirty="0"/>
              <a:t>Ignatov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32456" y="6148814"/>
            <a:ext cx="832280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333" dirty="0"/>
              <a:t>Input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07749" y="6172449"/>
            <a:ext cx="1056701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333" dirty="0"/>
              <a:t>Output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27862" y="6471892"/>
            <a:ext cx="238398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333" dirty="0" err="1"/>
              <a:t>arXiv</a:t>
            </a:r>
            <a:r>
              <a:rPr lang="cs-CZ" sz="2333" dirty="0"/>
              <a:t>:</a:t>
            </a:r>
            <a:r>
              <a:rPr lang="is-IS" sz="2333" dirty="0"/>
              <a:t> 1801.08624</a:t>
            </a:r>
            <a:endParaRPr lang="en-US" sz="2333" dirty="0"/>
          </a:p>
        </p:txBody>
      </p:sp>
      <p:sp>
        <p:nvSpPr>
          <p:cNvPr id="41" name="Rectangle 40"/>
          <p:cNvSpPr/>
          <p:nvPr/>
        </p:nvSpPr>
        <p:spPr>
          <a:xfrm>
            <a:off x="6635674" y="3909824"/>
            <a:ext cx="408406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67" b="1" dirty="0"/>
              <a:t>Data generation </a:t>
            </a:r>
            <a:r>
              <a:rPr lang="en-US" altLang="zh-CN" sz="2333" dirty="0"/>
              <a:t>[</a:t>
            </a:r>
            <a:r>
              <a:rPr lang="en-US" sz="2333" dirty="0"/>
              <a:t>Wang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53787" y="6471892"/>
            <a:ext cx="231666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333" dirty="0"/>
              <a:t>arXiv:1707.03124</a:t>
            </a:r>
            <a:endParaRPr lang="en-US" sz="2333" dirty="0"/>
          </a:p>
        </p:txBody>
      </p:sp>
      <p:sp>
        <p:nvSpPr>
          <p:cNvPr id="32" name="Rectangle 31"/>
          <p:cNvSpPr/>
          <p:nvPr/>
        </p:nvSpPr>
        <p:spPr>
          <a:xfrm>
            <a:off x="7303856" y="6077053"/>
            <a:ext cx="3053593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333"/>
              <a:t>samples by </a:t>
            </a:r>
            <a:r>
              <a:rPr lang="en-US" altLang="zh-CN" sz="2333" dirty="0" err="1"/>
              <a:t>CycleWGAN</a:t>
            </a:r>
            <a:endParaRPr lang="en-US" altLang="zh-CN" sz="2333" dirty="0"/>
          </a:p>
        </p:txBody>
      </p:sp>
    </p:spTree>
    <p:extLst>
      <p:ext uri="{BB962C8B-B14F-4D97-AF65-F5344CB8AC3E}">
        <p14:creationId xmlns:p14="http://schemas.microsoft.com/office/powerpoint/2010/main" val="40156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8"/>
    </mc:Choice>
    <mc:Fallback xmlns="">
      <p:transition spd="slow" advTm="4848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07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Photo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Enhancement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86" y="1310271"/>
            <a:ext cx="8811228" cy="4438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681" y="5720397"/>
            <a:ext cx="11470704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WESPE</a:t>
            </a:r>
            <a:r>
              <a:rPr lang="en-US" altLang="zh-CN" sz="2667" dirty="0"/>
              <a:t>:</a:t>
            </a:r>
            <a:r>
              <a:rPr lang="zh-CN" altLang="en-US" sz="2667" dirty="0"/>
              <a:t> </a:t>
            </a:r>
            <a:r>
              <a:rPr lang="en-US" sz="2667" dirty="0"/>
              <a:t>Weakly Supervised Photo Enhancer for Digital Cameras</a:t>
            </a:r>
            <a:r>
              <a:rPr lang="en-US" altLang="zh-CN" sz="2667" dirty="0"/>
              <a:t>.</a:t>
            </a:r>
            <a:r>
              <a:rPr lang="zh-CN" altLang="en-US" sz="2667" dirty="0"/>
              <a:t> </a:t>
            </a:r>
            <a:r>
              <a:rPr lang="en-US" altLang="zh-CN" sz="2667" dirty="0" err="1"/>
              <a:t>arxiv</a:t>
            </a:r>
            <a:r>
              <a:rPr lang="zh-CN" altLang="en-US" sz="2667" dirty="0"/>
              <a:t> </a:t>
            </a:r>
            <a:r>
              <a:rPr lang="cs-CZ" altLang="zh-CN" sz="2667" dirty="0"/>
              <a:t>1709.01118</a:t>
            </a:r>
          </a:p>
          <a:p>
            <a:r>
              <a:rPr lang="cs-CZ" sz="2667" dirty="0"/>
              <a:t>Andrey </a:t>
            </a:r>
            <a:r>
              <a:rPr lang="cs-CZ" sz="2667" dirty="0" err="1"/>
              <a:t>Ignatov</a:t>
            </a:r>
            <a:r>
              <a:rPr lang="cs-CZ" sz="2667" dirty="0"/>
              <a:t>, </a:t>
            </a:r>
            <a:r>
              <a:rPr lang="cs-CZ" sz="2667" dirty="0" err="1"/>
              <a:t>Nikolay</a:t>
            </a:r>
            <a:r>
              <a:rPr lang="cs-CZ" sz="2667" dirty="0"/>
              <a:t> </a:t>
            </a:r>
            <a:r>
              <a:rPr lang="cs-CZ" sz="2667" dirty="0" err="1"/>
              <a:t>Kobyshev</a:t>
            </a:r>
            <a:r>
              <a:rPr lang="cs-CZ" sz="2667" dirty="0"/>
              <a:t>, Kenneth </a:t>
            </a:r>
            <a:r>
              <a:rPr lang="cs-CZ" sz="2667" dirty="0" err="1"/>
              <a:t>Vanhoey</a:t>
            </a:r>
            <a:r>
              <a:rPr lang="cs-CZ" sz="2667" dirty="0"/>
              <a:t>, Radu </a:t>
            </a:r>
            <a:r>
              <a:rPr lang="cs-CZ" sz="2667" dirty="0" err="1"/>
              <a:t>Timofte</a:t>
            </a:r>
            <a:r>
              <a:rPr lang="cs-CZ" sz="2667" dirty="0"/>
              <a:t>, </a:t>
            </a:r>
            <a:r>
              <a:rPr lang="cs-CZ" sz="2667" dirty="0" err="1"/>
              <a:t>Luc</a:t>
            </a:r>
            <a:r>
              <a:rPr lang="cs-CZ" sz="2667" dirty="0"/>
              <a:t> Van </a:t>
            </a:r>
            <a:r>
              <a:rPr lang="cs-CZ" sz="2667" dirty="0" err="1"/>
              <a:t>Gool</a:t>
            </a:r>
            <a:endParaRPr lang="en-US" altLang="zh-CN" sz="2667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24" y="1310271"/>
            <a:ext cx="8862152" cy="44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097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Dehazing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9773" y="5720397"/>
            <a:ext cx="10632462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Cycle-</a:t>
            </a:r>
            <a:r>
              <a:rPr lang="en-US" sz="2667" dirty="0" err="1"/>
              <a:t>Dehaze</a:t>
            </a:r>
            <a:r>
              <a:rPr lang="en-US" sz="2667" dirty="0"/>
              <a:t>: Enhanced CycleGAN for Single Image </a:t>
            </a:r>
            <a:r>
              <a:rPr lang="en-US" sz="2667" dirty="0" err="1"/>
              <a:t>Dehazing</a:t>
            </a:r>
            <a:r>
              <a:rPr lang="en-US" altLang="zh-CN" sz="2667" dirty="0"/>
              <a:t>.</a:t>
            </a:r>
            <a:r>
              <a:rPr lang="zh-CN" altLang="en-US" sz="2667" dirty="0"/>
              <a:t> </a:t>
            </a:r>
            <a:r>
              <a:rPr lang="en-US" altLang="zh-CN" sz="2667" dirty="0"/>
              <a:t>CVPRW</a:t>
            </a:r>
            <a:r>
              <a:rPr lang="zh-CN" altLang="en-US" sz="2667" dirty="0"/>
              <a:t> </a:t>
            </a:r>
            <a:r>
              <a:rPr lang="en-US" altLang="zh-CN" sz="2667" dirty="0"/>
              <a:t>2018</a:t>
            </a:r>
            <a:endParaRPr lang="cs-CZ" altLang="zh-CN" sz="2667" dirty="0"/>
          </a:p>
          <a:p>
            <a:pPr algn="ctr"/>
            <a:r>
              <a:rPr lang="cs-CZ" sz="2667" dirty="0" err="1"/>
              <a:t>Deniz</a:t>
            </a:r>
            <a:r>
              <a:rPr lang="cs-CZ" sz="2667" dirty="0"/>
              <a:t> </a:t>
            </a:r>
            <a:r>
              <a:rPr lang="cs-CZ" sz="2667" dirty="0" err="1"/>
              <a:t>Engin</a:t>
            </a:r>
            <a:r>
              <a:rPr lang="cs-CZ" sz="2667" dirty="0"/>
              <a:t>∗ </a:t>
            </a:r>
            <a:r>
              <a:rPr lang="cs-CZ" sz="2667" dirty="0" err="1"/>
              <a:t>Anıl</a:t>
            </a:r>
            <a:r>
              <a:rPr lang="cs-CZ" sz="2667" dirty="0"/>
              <a:t> </a:t>
            </a:r>
            <a:r>
              <a:rPr lang="cs-CZ" sz="2667" dirty="0" err="1"/>
              <a:t>Genc</a:t>
            </a:r>
            <a:r>
              <a:rPr lang="cs-CZ" sz="2667" dirty="0"/>
              <a:t>∗</a:t>
            </a:r>
            <a:r>
              <a:rPr lang="en-US" altLang="zh-CN" sz="2667" dirty="0"/>
              <a:t>,</a:t>
            </a:r>
            <a:r>
              <a:rPr lang="cs-CZ" sz="2667" dirty="0"/>
              <a:t> </a:t>
            </a:r>
            <a:r>
              <a:rPr lang="cs-CZ" sz="2667" dirty="0" err="1"/>
              <a:t>Hazım</a:t>
            </a:r>
            <a:r>
              <a:rPr lang="cs-CZ" sz="2667" dirty="0"/>
              <a:t> </a:t>
            </a:r>
            <a:r>
              <a:rPr lang="cs-CZ" sz="2667" dirty="0" err="1"/>
              <a:t>Kemal</a:t>
            </a:r>
            <a:r>
              <a:rPr lang="cs-CZ" sz="2667" dirty="0"/>
              <a:t> </a:t>
            </a:r>
            <a:r>
              <a:rPr lang="cs-CZ" sz="2667" dirty="0" err="1"/>
              <a:t>Ekenel</a:t>
            </a:r>
            <a:endParaRPr lang="en-US" altLang="zh-CN" sz="2667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5" r="50592"/>
          <a:stretch/>
        </p:blipFill>
        <p:spPr>
          <a:xfrm>
            <a:off x="905423" y="1280297"/>
            <a:ext cx="5010557" cy="4548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5" t="42935"/>
          <a:stretch/>
        </p:blipFill>
        <p:spPr>
          <a:xfrm>
            <a:off x="6156007" y="1295222"/>
            <a:ext cx="5166475" cy="45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Retargeting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94" y="1270000"/>
            <a:ext cx="8875013" cy="45093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44694" y="5944299"/>
            <a:ext cx="12481387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/>
              <a:t>Neural Kinematic Networks for Unsupervised Motion </a:t>
            </a:r>
            <a:r>
              <a:rPr lang="en-US" sz="2667" dirty="0" err="1"/>
              <a:t>Retargetting</a:t>
            </a:r>
            <a:r>
              <a:rPr lang="en-US" altLang="zh-CN" sz="2667" dirty="0"/>
              <a:t>.</a:t>
            </a:r>
            <a:r>
              <a:rPr lang="zh-CN" altLang="en-US" sz="2667" dirty="0"/>
              <a:t> </a:t>
            </a:r>
            <a:r>
              <a:rPr lang="en-US" altLang="zh-CN" sz="2667" dirty="0"/>
              <a:t>CVPR</a:t>
            </a:r>
            <a:r>
              <a:rPr lang="zh-CN" altLang="en-US" sz="2667" dirty="0"/>
              <a:t> </a:t>
            </a:r>
            <a:r>
              <a:rPr lang="en-US" altLang="zh-CN" sz="2667" dirty="0"/>
              <a:t>2018</a:t>
            </a:r>
            <a:r>
              <a:rPr lang="zh-CN" altLang="en-US" sz="2667" dirty="0"/>
              <a:t> </a:t>
            </a:r>
            <a:r>
              <a:rPr lang="en-US" altLang="zh-CN" sz="2667" dirty="0"/>
              <a:t>(oral)</a:t>
            </a:r>
            <a:endParaRPr lang="cs-CZ" altLang="zh-CN" sz="2667" dirty="0"/>
          </a:p>
          <a:p>
            <a:pPr algn="ctr"/>
            <a:r>
              <a:rPr lang="cs-CZ" sz="2667" dirty="0"/>
              <a:t>Ruben </a:t>
            </a:r>
            <a:r>
              <a:rPr lang="cs-CZ" sz="2667" dirty="0" err="1"/>
              <a:t>Villega</a:t>
            </a:r>
            <a:r>
              <a:rPr lang="en-US" altLang="zh-CN" sz="2667" dirty="0"/>
              <a:t>s</a:t>
            </a:r>
            <a:r>
              <a:rPr lang="cs-CZ" sz="2667" dirty="0"/>
              <a:t>,</a:t>
            </a:r>
            <a:r>
              <a:rPr lang="zh-CN" altLang="en-US" sz="2667" dirty="0"/>
              <a:t> </a:t>
            </a:r>
            <a:r>
              <a:rPr lang="cs-CZ" sz="2667" dirty="0" err="1"/>
              <a:t>Jimei</a:t>
            </a:r>
            <a:r>
              <a:rPr lang="cs-CZ" sz="2667" dirty="0"/>
              <a:t> </a:t>
            </a:r>
            <a:r>
              <a:rPr lang="cs-CZ" sz="2667" dirty="0" err="1"/>
              <a:t>Yang</a:t>
            </a:r>
            <a:r>
              <a:rPr lang="en-US" altLang="zh-CN" sz="2667" dirty="0"/>
              <a:t>,</a:t>
            </a:r>
            <a:r>
              <a:rPr lang="cs-CZ" sz="2667" dirty="0"/>
              <a:t> </a:t>
            </a:r>
            <a:r>
              <a:rPr lang="cs-CZ" sz="2667" dirty="0" err="1"/>
              <a:t>Duygu</a:t>
            </a:r>
            <a:r>
              <a:rPr lang="cs-CZ" sz="2667" dirty="0"/>
              <a:t> </a:t>
            </a:r>
            <a:r>
              <a:rPr lang="cs-CZ" sz="2667" dirty="0" err="1"/>
              <a:t>Ceyla</a:t>
            </a:r>
            <a:r>
              <a:rPr lang="en-US" altLang="zh-CN" sz="2667" dirty="0"/>
              <a:t>n,</a:t>
            </a:r>
            <a:r>
              <a:rPr lang="zh-CN" altLang="en-US" sz="2667" dirty="0"/>
              <a:t> </a:t>
            </a:r>
            <a:r>
              <a:rPr lang="cs-CZ" sz="2667" dirty="0" err="1"/>
              <a:t>Honglak</a:t>
            </a:r>
            <a:r>
              <a:rPr lang="cs-CZ" sz="2667" dirty="0"/>
              <a:t> </a:t>
            </a:r>
            <a:r>
              <a:rPr lang="cs-CZ" sz="2667" dirty="0" err="1"/>
              <a:t>Lee</a:t>
            </a:r>
            <a:endParaRPr lang="en-US" altLang="zh-CN" sz="2667" dirty="0"/>
          </a:p>
        </p:txBody>
      </p:sp>
    </p:spTree>
    <p:extLst>
      <p:ext uri="{BB962C8B-B14F-4D97-AF65-F5344CB8AC3E}">
        <p14:creationId xmlns:p14="http://schemas.microsoft.com/office/powerpoint/2010/main" val="34910835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44694" y="5944299"/>
            <a:ext cx="12481387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dirty="0"/>
              <a:t>Neural Kinematic Networks for Unsupervised Motion </a:t>
            </a:r>
            <a:r>
              <a:rPr lang="en-US" sz="2667" dirty="0" err="1"/>
              <a:t>Retargetting</a:t>
            </a:r>
            <a:r>
              <a:rPr lang="en-US" altLang="zh-CN" sz="2667" dirty="0"/>
              <a:t>.</a:t>
            </a:r>
            <a:r>
              <a:rPr lang="zh-CN" altLang="en-US" sz="2667" dirty="0"/>
              <a:t> </a:t>
            </a:r>
            <a:r>
              <a:rPr lang="en-US" altLang="zh-CN" sz="2667" dirty="0"/>
              <a:t>CVPR</a:t>
            </a:r>
            <a:r>
              <a:rPr lang="zh-CN" altLang="en-US" sz="2667" dirty="0"/>
              <a:t> </a:t>
            </a:r>
            <a:r>
              <a:rPr lang="en-US" altLang="zh-CN" sz="2667" dirty="0"/>
              <a:t>2018</a:t>
            </a:r>
            <a:r>
              <a:rPr lang="zh-CN" altLang="en-US" sz="2667" dirty="0"/>
              <a:t> </a:t>
            </a:r>
            <a:r>
              <a:rPr lang="en-US" altLang="zh-CN" sz="2667" dirty="0"/>
              <a:t>(oral)</a:t>
            </a:r>
            <a:endParaRPr lang="cs-CZ" altLang="zh-CN" sz="2667" dirty="0"/>
          </a:p>
          <a:p>
            <a:pPr algn="ctr"/>
            <a:r>
              <a:rPr lang="cs-CZ" sz="2667" dirty="0"/>
              <a:t>Ruben </a:t>
            </a:r>
            <a:r>
              <a:rPr lang="cs-CZ" sz="2667" dirty="0" err="1"/>
              <a:t>Villega</a:t>
            </a:r>
            <a:r>
              <a:rPr lang="en-US" altLang="zh-CN" sz="2667" dirty="0"/>
              <a:t>s</a:t>
            </a:r>
            <a:r>
              <a:rPr lang="cs-CZ" sz="2667" dirty="0"/>
              <a:t>,</a:t>
            </a:r>
            <a:r>
              <a:rPr lang="zh-CN" altLang="en-US" sz="2667" dirty="0"/>
              <a:t> </a:t>
            </a:r>
            <a:r>
              <a:rPr lang="cs-CZ" sz="2667" dirty="0" err="1"/>
              <a:t>Jimei</a:t>
            </a:r>
            <a:r>
              <a:rPr lang="cs-CZ" sz="2667" dirty="0"/>
              <a:t> </a:t>
            </a:r>
            <a:r>
              <a:rPr lang="cs-CZ" sz="2667" dirty="0" err="1"/>
              <a:t>Yang</a:t>
            </a:r>
            <a:r>
              <a:rPr lang="en-US" altLang="zh-CN" sz="2667" dirty="0"/>
              <a:t>,</a:t>
            </a:r>
            <a:r>
              <a:rPr lang="cs-CZ" sz="2667" dirty="0"/>
              <a:t> </a:t>
            </a:r>
            <a:r>
              <a:rPr lang="cs-CZ" sz="2667" dirty="0" err="1"/>
              <a:t>Duygu</a:t>
            </a:r>
            <a:r>
              <a:rPr lang="cs-CZ" sz="2667" dirty="0"/>
              <a:t> </a:t>
            </a:r>
            <a:r>
              <a:rPr lang="cs-CZ" sz="2667" dirty="0" err="1"/>
              <a:t>Ceyla</a:t>
            </a:r>
            <a:r>
              <a:rPr lang="en-US" altLang="zh-CN" sz="2667" dirty="0"/>
              <a:t>n,</a:t>
            </a:r>
            <a:r>
              <a:rPr lang="zh-CN" altLang="en-US" sz="2667" dirty="0"/>
              <a:t> </a:t>
            </a:r>
            <a:r>
              <a:rPr lang="cs-CZ" sz="2667" dirty="0" err="1"/>
              <a:t>Honglak</a:t>
            </a:r>
            <a:r>
              <a:rPr lang="cs-CZ" sz="2667" dirty="0"/>
              <a:t> </a:t>
            </a:r>
            <a:r>
              <a:rPr lang="cs-CZ" sz="2667" dirty="0" err="1"/>
              <a:t>Lee</a:t>
            </a:r>
            <a:endParaRPr lang="en-US" altLang="zh-CN" sz="2667" dirty="0"/>
          </a:p>
        </p:txBody>
      </p:sp>
      <p:pic>
        <p:nvPicPr>
          <p:cNvPr id="3" name="CVPR2018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600" y="248647"/>
            <a:ext cx="10136800" cy="57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1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Applications Beyond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Imaging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Biology </a:t>
            </a:r>
            <a:r>
              <a:rPr lang="en-US" altLang="zh-CN" sz="3000" dirty="0"/>
              <a:t>[</a:t>
            </a:r>
            <a:r>
              <a:rPr lang="en-US" altLang="zh-CN" sz="3000" dirty="0" err="1"/>
              <a:t>Wolterink</a:t>
            </a:r>
            <a:r>
              <a:rPr lang="en-US" altLang="zh-CN" sz="3000" dirty="0"/>
              <a:t> et al., 2017]</a:t>
            </a:r>
            <a:endParaRPr lang="en-US" altLang="zh-CN" dirty="0"/>
          </a:p>
          <a:p>
            <a:r>
              <a:rPr lang="en-US" altLang="zh-CN" dirty="0"/>
              <a:t>Voice</a:t>
            </a:r>
            <a:r>
              <a:rPr lang="zh-CN" altLang="en-US" dirty="0"/>
              <a:t> </a:t>
            </a:r>
            <a:r>
              <a:rPr lang="en-US" altLang="zh-CN" dirty="0"/>
              <a:t>conversion</a:t>
            </a:r>
            <a:r>
              <a:rPr lang="zh-CN" altLang="en-US" dirty="0"/>
              <a:t> </a:t>
            </a:r>
            <a:r>
              <a:rPr lang="en-US" altLang="zh-CN" sz="2917" dirty="0"/>
              <a:t>[Fang et al., 2018, Kaneko et al., 2017]</a:t>
            </a:r>
          </a:p>
          <a:p>
            <a:r>
              <a:rPr lang="en-US" altLang="zh-CN" dirty="0"/>
              <a:t>C</a:t>
            </a:r>
            <a:r>
              <a:rPr lang="en-US" dirty="0"/>
              <a:t>ryptography </a:t>
            </a:r>
            <a:r>
              <a:rPr lang="en-US" sz="3000" dirty="0"/>
              <a:t>[</a:t>
            </a:r>
            <a:r>
              <a:rPr lang="en-US" sz="3000" dirty="0" err="1"/>
              <a:t>CipherGAN</a:t>
            </a:r>
            <a:r>
              <a:rPr lang="en-US" sz="3000" dirty="0"/>
              <a:t>: Gomez et al., ICLR 2018]</a:t>
            </a:r>
          </a:p>
          <a:p>
            <a:r>
              <a:rPr lang="en-US" altLang="zh-CN" dirty="0"/>
              <a:t>Robotics</a:t>
            </a:r>
          </a:p>
          <a:p>
            <a:r>
              <a:rPr lang="en-US" altLang="zh-CN" dirty="0"/>
              <a:t>NLP: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translation.</a:t>
            </a:r>
          </a:p>
          <a:p>
            <a:r>
              <a:rPr lang="en-US" altLang="zh-CN" dirty="0"/>
              <a:t>NLP: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r>
              <a:rPr lang="zh-CN" altLang="en-US" dirty="0"/>
              <a:t> </a:t>
            </a:r>
            <a:r>
              <a:rPr lang="en-US" altLang="zh-CN" dirty="0"/>
              <a:t>transfer.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mr-IN" altLang="zh-CN" dirty="0"/>
              <a:t>…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31654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79ED3D6-60EB-42B2-858A-06F47E5F51EB}"/>
              </a:ext>
            </a:extLst>
          </p:cNvPr>
          <p:cNvGrpSpPr/>
          <p:nvPr/>
        </p:nvGrpSpPr>
        <p:grpSpPr>
          <a:xfrm>
            <a:off x="1622398" y="2897295"/>
            <a:ext cx="8503839" cy="3039273"/>
            <a:chOff x="694405" y="2337382"/>
            <a:chExt cx="10591380" cy="41970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CD0B42-FAD5-4C2E-AD97-A47B7AEBE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0567" b="14014"/>
            <a:stretch/>
          </p:blipFill>
          <p:spPr>
            <a:xfrm>
              <a:off x="694405" y="2337382"/>
              <a:ext cx="10591380" cy="38434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7C9CBF-420E-4921-B7F6-C81160962859}"/>
                </a:ext>
              </a:extLst>
            </p:cNvPr>
            <p:cNvSpPr txBox="1"/>
            <p:nvPr/>
          </p:nvSpPr>
          <p:spPr>
            <a:xfrm>
              <a:off x="3767815" y="5719871"/>
              <a:ext cx="199537" cy="722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8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F7E3DD-CBC1-4DB8-859C-0A6EEFF33B47}"/>
                </a:ext>
              </a:extLst>
            </p:cNvPr>
            <p:cNvSpPr/>
            <p:nvPr/>
          </p:nvSpPr>
          <p:spPr>
            <a:xfrm>
              <a:off x="1813631" y="5981946"/>
              <a:ext cx="1547218" cy="552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/>
                <a:t>Input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MR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73448C-C8FB-4C9C-87A3-C526994B9514}"/>
                </a:ext>
              </a:extLst>
            </p:cNvPr>
            <p:cNvSpPr/>
            <p:nvPr/>
          </p:nvSpPr>
          <p:spPr>
            <a:xfrm>
              <a:off x="5039982" y="5981945"/>
              <a:ext cx="2174249" cy="552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/>
                <a:t>Generated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BCDF93-6AA4-453F-824B-46656450CD19}"/>
                </a:ext>
              </a:extLst>
            </p:cNvPr>
            <p:cNvSpPr/>
            <p:nvPr/>
          </p:nvSpPr>
          <p:spPr>
            <a:xfrm>
              <a:off x="8366359" y="5981945"/>
              <a:ext cx="2560765" cy="552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/>
                <a:t>Ground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truth CT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D2201C9-21B7-42A9-AE17-54DC0203F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98" y="163621"/>
            <a:ext cx="82962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74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0F95-C94F-4503-915E-71C086ACC218}"/>
              </a:ext>
            </a:extLst>
          </p:cNvPr>
          <p:cNvSpPr txBox="1">
            <a:spLocks/>
          </p:cNvSpPr>
          <p:nvPr/>
        </p:nvSpPr>
        <p:spPr>
          <a:xfrm>
            <a:off x="297999" y="135155"/>
            <a:ext cx="8434351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4167">
                <a:latin typeface="Calibri" charset="0"/>
                <a:ea typeface="Calibri" charset="0"/>
                <a:cs typeface="Calibri" charset="0"/>
              </a:rPr>
              <a:t>Problem with the paired MR-CT data</a:t>
            </a:r>
            <a:endParaRPr lang="en-US" sz="4167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08D3AF-38D3-43CA-BEB9-D8AF7CA01E55}"/>
              </a:ext>
            </a:extLst>
          </p:cNvPr>
          <p:cNvSpPr txBox="1">
            <a:spLocks/>
          </p:cNvSpPr>
          <p:nvPr/>
        </p:nvSpPr>
        <p:spPr>
          <a:xfrm>
            <a:off x="569217" y="1566167"/>
            <a:ext cx="8434351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marL="571477" indent="-571477" algn="l">
              <a:buFont typeface="Arial" panose="020B0604020202020204" pitchFamily="34" charset="0"/>
              <a:buChar char="•"/>
            </a:pPr>
            <a:endParaRPr lang="en-US" altLang="zh-CN" sz="3600">
              <a:latin typeface="Calibri" charset="0"/>
              <a:ea typeface="Calibri" charset="0"/>
              <a:cs typeface="Calibri" charset="0"/>
            </a:endParaRPr>
          </a:p>
          <a:p>
            <a:pPr marL="571477" indent="-571477" algn="l">
              <a:buFont typeface="Arial" panose="020B0604020202020204" pitchFamily="34" charset="0"/>
              <a:buChar char="•"/>
            </a:pPr>
            <a:r>
              <a:rPr lang="en-US" altLang="zh-CN" sz="3600">
                <a:latin typeface="Calibri" charset="0"/>
                <a:ea typeface="Calibri" charset="0"/>
                <a:cs typeface="Calibri" charset="0"/>
              </a:rPr>
              <a:t>Images are not perfectly aligned</a:t>
            </a:r>
          </a:p>
          <a:p>
            <a:pPr marL="571477" indent="-571477" algn="l">
              <a:buFont typeface="Arial" panose="020B0604020202020204" pitchFamily="34" charset="0"/>
              <a:buChar char="•"/>
            </a:pPr>
            <a:r>
              <a:rPr lang="en-US" altLang="zh-CN" sz="3600">
                <a:latin typeface="Calibri" charset="0"/>
                <a:ea typeface="Calibri" charset="0"/>
                <a:cs typeface="Calibri" charset="0"/>
              </a:rPr>
              <a:t>There are usually more unpaired data</a:t>
            </a:r>
          </a:p>
          <a:p>
            <a:pPr marL="571477" indent="-571477" algn="l">
              <a:buFont typeface="Arial" panose="020B0604020202020204" pitchFamily="34" charset="0"/>
              <a:buChar char="•"/>
            </a:pPr>
            <a:endParaRPr lang="en-US" altLang="zh-CN" sz="3600">
              <a:latin typeface="Calibri" charset="0"/>
              <a:ea typeface="Calibri" charset="0"/>
              <a:cs typeface="Calibri" charset="0"/>
            </a:endParaRPr>
          </a:p>
          <a:p>
            <a:pPr algn="l"/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3076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CD9C8-D943-47A2-9F1F-E527E02FB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91" y="310966"/>
            <a:ext cx="7911617" cy="6236068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79D856AF-B7FC-4EE0-B208-75FE7F95B215}"/>
              </a:ext>
            </a:extLst>
          </p:cNvPr>
          <p:cNvSpPr/>
          <p:nvPr/>
        </p:nvSpPr>
        <p:spPr>
          <a:xfrm rot="816935">
            <a:off x="5611662" y="3539429"/>
            <a:ext cx="2242159" cy="692063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C702840E-8DF7-48F9-9DF0-2FDFE0E11E46}"/>
              </a:ext>
            </a:extLst>
          </p:cNvPr>
          <p:cNvSpPr/>
          <p:nvPr/>
        </p:nvSpPr>
        <p:spPr>
          <a:xfrm rot="9951625">
            <a:off x="5513544" y="4760859"/>
            <a:ext cx="2242159" cy="692063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13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9A1A63-DE23-467E-A804-F1AE93C1847A}"/>
              </a:ext>
            </a:extLst>
          </p:cNvPr>
          <p:cNvGraphicFramePr>
            <a:graphicFrameLocks/>
          </p:cNvGraphicFramePr>
          <p:nvPr/>
        </p:nvGraphicFramePr>
        <p:xfrm>
          <a:off x="2541111" y="109413"/>
          <a:ext cx="6922948" cy="4450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AA880FA-65D1-483E-B114-14489D345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537" y="4471591"/>
            <a:ext cx="76962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19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Adversarial Networks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079157" y="2168678"/>
            <a:ext cx="2511706" cy="3336194"/>
            <a:chOff x="1079157" y="2168678"/>
            <a:chExt cx="2511706" cy="3336194"/>
          </a:xfrm>
        </p:grpSpPr>
        <p:grpSp>
          <p:nvGrpSpPr>
            <p:cNvPr id="8" name="Group 7"/>
            <p:cNvGrpSpPr/>
            <p:nvPr/>
          </p:nvGrpSpPr>
          <p:grpSpPr>
            <a:xfrm>
              <a:off x="1079157" y="2168678"/>
              <a:ext cx="2511706" cy="1796884"/>
              <a:chOff x="1192193" y="3107797"/>
              <a:chExt cx="2511706" cy="1796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27D5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100" b="1" dirty="0">
                    <a:solidFill>
                      <a:srgbClr val="27D5F0"/>
                    </a:solidFill>
                  </a:rPr>
                  <a:t>Generative</a:t>
                </a:r>
                <a:br>
                  <a:rPr lang="en-US" sz="3100" b="1" dirty="0">
                    <a:solidFill>
                      <a:srgbClr val="27D5F0"/>
                    </a:solidFill>
                  </a:rPr>
                </a:br>
                <a:r>
                  <a:rPr lang="en-US" sz="3100" b="1" dirty="0">
                    <a:solidFill>
                      <a:srgbClr val="27D5F0"/>
                    </a:solidFill>
                  </a:rPr>
                  <a:t>Model</a:t>
                </a:r>
              </a:p>
            </p:txBody>
          </p:sp>
          <p:cxnSp>
            <p:nvCxnSpPr>
              <p:cNvPr id="10" name="Straight Arrow Connector 9"/>
              <p:cNvCxnSpPr>
                <a:stCxn id="9" idx="2"/>
              </p:cNvCxnSpPr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27D5F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3295" y="4081442"/>
              <a:ext cx="1423430" cy="1423430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819074" y="2168678"/>
            <a:ext cx="2511706" cy="4096197"/>
            <a:chOff x="3819074" y="2168678"/>
            <a:chExt cx="2511706" cy="4096197"/>
          </a:xfrm>
        </p:grpSpPr>
        <p:grpSp>
          <p:nvGrpSpPr>
            <p:cNvPr id="18" name="Group 17"/>
            <p:cNvGrpSpPr/>
            <p:nvPr/>
          </p:nvGrpSpPr>
          <p:grpSpPr>
            <a:xfrm>
              <a:off x="3819074" y="2168678"/>
              <a:ext cx="2511706" cy="1796884"/>
              <a:chOff x="1192193" y="3107797"/>
              <a:chExt cx="2511706" cy="179688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192193" y="3107797"/>
                <a:ext cx="2511706" cy="1175589"/>
              </a:xfrm>
              <a:prstGeom prst="rect">
                <a:avLst/>
              </a:prstGeom>
              <a:noFill/>
              <a:ln w="25400"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100" b="1" dirty="0">
                    <a:solidFill>
                      <a:srgbClr val="FF00FF"/>
                    </a:solidFill>
                  </a:rPr>
                  <a:t>Real world</a:t>
                </a:r>
              </a:p>
            </p:txBody>
          </p:sp>
          <p:cxnSp>
            <p:nvCxnSpPr>
              <p:cNvPr id="20" name="Straight Arrow Connector 19"/>
              <p:cNvCxnSpPr>
                <a:stCxn id="19" idx="2"/>
              </p:cNvCxnSpPr>
              <p:nvPr/>
            </p:nvCxnSpPr>
            <p:spPr>
              <a:xfrm>
                <a:off x="2448046" y="4283386"/>
                <a:ext cx="0" cy="621295"/>
              </a:xfrm>
              <a:prstGeom prst="straightConnector1">
                <a:avLst/>
              </a:prstGeom>
              <a:ln w="25400">
                <a:solidFill>
                  <a:srgbClr val="FF00FF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6427" y="4081442"/>
              <a:ext cx="1397000" cy="1397000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>
              <a:off x="5090986" y="5659394"/>
              <a:ext cx="0" cy="605481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335010" y="4718055"/>
            <a:ext cx="7060245" cy="1546821"/>
            <a:chOff x="2335010" y="4718055"/>
            <a:chExt cx="7060245" cy="154682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335010" y="5659395"/>
              <a:ext cx="0" cy="605481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335010" y="6242047"/>
              <a:ext cx="7060245" cy="22828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95255" y="4718055"/>
              <a:ext cx="0" cy="1546820"/>
            </a:xfrm>
            <a:prstGeom prst="line">
              <a:avLst/>
            </a:prstGeom>
            <a:ln w="79375">
              <a:solidFill>
                <a:schemeClr val="tx1"/>
              </a:solidFill>
              <a:prstDash val="sysDot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8089558" y="725558"/>
            <a:ext cx="2611394" cy="3704402"/>
            <a:chOff x="8089558" y="725558"/>
            <a:chExt cx="2611394" cy="3704402"/>
          </a:xfrm>
        </p:grpSpPr>
        <p:sp>
          <p:nvSpPr>
            <p:cNvPr id="23" name="Rectangle 22"/>
            <p:cNvSpPr/>
            <p:nvPr/>
          </p:nvSpPr>
          <p:spPr>
            <a:xfrm>
              <a:off x="8089558" y="2168678"/>
              <a:ext cx="2611394" cy="1464208"/>
            </a:xfrm>
            <a:prstGeom prst="rect">
              <a:avLst/>
            </a:prstGeom>
            <a:noFill/>
            <a:ln w="25400">
              <a:solidFill>
                <a:srgbClr val="A0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b="1" dirty="0">
                  <a:solidFill>
                    <a:srgbClr val="A09D00"/>
                  </a:solidFill>
                </a:rPr>
                <a:t>Discriminative</a:t>
              </a:r>
              <a:br>
                <a:rPr lang="en-US" sz="3100" b="1" dirty="0">
                  <a:solidFill>
                    <a:srgbClr val="A09D00"/>
                  </a:solidFill>
                </a:rPr>
              </a:br>
              <a:r>
                <a:rPr lang="en-US" sz="3100" b="1" dirty="0">
                  <a:solidFill>
                    <a:srgbClr val="A09D00"/>
                  </a:solidFill>
                </a:rPr>
                <a:t>Model</a:t>
              </a:r>
            </a:p>
          </p:txBody>
        </p:sp>
        <p:cxnSp>
          <p:nvCxnSpPr>
            <p:cNvPr id="24" name="Straight Arrow Connector 23"/>
            <p:cNvCxnSpPr>
              <a:endCxn id="23" idx="2"/>
            </p:cNvCxnSpPr>
            <p:nvPr/>
          </p:nvCxnSpPr>
          <p:spPr>
            <a:xfrm flipV="1">
              <a:off x="9395255" y="3632886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3" idx="0"/>
            </p:cNvCxnSpPr>
            <p:nvPr/>
          </p:nvCxnSpPr>
          <p:spPr>
            <a:xfrm flipV="1">
              <a:off x="9395255" y="1371604"/>
              <a:ext cx="0" cy="79707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281296" y="725558"/>
              <a:ext cx="2227918" cy="5693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100" b="1" dirty="0">
                  <a:solidFill>
                    <a:srgbClr val="A09D00"/>
                  </a:solidFill>
                </a:rPr>
                <a:t>real or fake?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04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1" y="2669977"/>
            <a:ext cx="11013141" cy="1518047"/>
          </a:xfrm>
        </p:spPr>
        <p:txBody>
          <a:bodyPr>
            <a:noAutofit/>
          </a:bodyPr>
          <a:lstStyle/>
          <a:p>
            <a:pPr algn="ctr"/>
            <a:r>
              <a:rPr lang="en-US" sz="6600" dirty="0" err="1">
                <a:latin typeface="Arial" panose="020B0604020202020204" pitchFamily="34" charset="0"/>
                <a:cs typeface="Arial" panose="020B0604020202020204" pitchFamily="34" charset="0"/>
              </a:rPr>
              <a:t>Reconstucted</a:t>
            </a: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3714806791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FFA00-1E6D-40DB-B460-15F9EB2D0AB8}"/>
              </a:ext>
            </a:extLst>
          </p:cNvPr>
          <p:cNvSpPr txBox="1"/>
          <p:nvPr/>
        </p:nvSpPr>
        <p:spPr>
          <a:xfrm>
            <a:off x="155340" y="248648"/>
            <a:ext cx="3625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Reconstructed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5D9A1-84A1-4509-864F-26E90E752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5"/>
          <a:stretch/>
        </p:blipFill>
        <p:spPr>
          <a:xfrm>
            <a:off x="2735627" y="1208753"/>
            <a:ext cx="6000667" cy="5446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C213D1-13F4-4F5C-A4CD-638B47CBB58E}"/>
              </a:ext>
            </a:extLst>
          </p:cNvPr>
          <p:cNvSpPr txBox="1"/>
          <p:nvPr/>
        </p:nvSpPr>
        <p:spPr>
          <a:xfrm>
            <a:off x="3695492" y="828949"/>
            <a:ext cx="83227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5CBE9-539B-4F4A-A025-2B750EBCD150}"/>
              </a:ext>
            </a:extLst>
          </p:cNvPr>
          <p:cNvSpPr txBox="1"/>
          <p:nvPr/>
        </p:nvSpPr>
        <p:spPr>
          <a:xfrm>
            <a:off x="5457125" y="824461"/>
            <a:ext cx="105670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679CE-9773-4B1B-8B03-6DD7BDFF7C9D}"/>
              </a:ext>
            </a:extLst>
          </p:cNvPr>
          <p:cNvSpPr txBox="1"/>
          <p:nvPr/>
        </p:nvSpPr>
        <p:spPr>
          <a:xfrm>
            <a:off x="6733310" y="843744"/>
            <a:ext cx="2015424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9019887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FFA00-1E6D-40DB-B460-15F9EB2D0AB8}"/>
              </a:ext>
            </a:extLst>
          </p:cNvPr>
          <p:cNvSpPr txBox="1"/>
          <p:nvPr/>
        </p:nvSpPr>
        <p:spPr>
          <a:xfrm>
            <a:off x="155340" y="248648"/>
            <a:ext cx="104953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Reconstructed Images (Chu, Zhmoginov and Sandler, NIPSW 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39BB8-2C82-4F97-AAD5-939F3673D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33"/>
          <a:stretch/>
        </p:blipFill>
        <p:spPr>
          <a:xfrm>
            <a:off x="2225570" y="763444"/>
            <a:ext cx="7740860" cy="2545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0B1BD-AB9C-4E7A-9C05-340A2E8DF6FE}"/>
              </a:ext>
            </a:extLst>
          </p:cNvPr>
          <p:cNvSpPr txBox="1"/>
          <p:nvPr/>
        </p:nvSpPr>
        <p:spPr>
          <a:xfrm>
            <a:off x="3313003" y="3235793"/>
            <a:ext cx="83227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C8876-F87E-4A64-8619-00F517C3A9A9}"/>
              </a:ext>
            </a:extLst>
          </p:cNvPr>
          <p:cNvSpPr txBox="1"/>
          <p:nvPr/>
        </p:nvSpPr>
        <p:spPr>
          <a:xfrm>
            <a:off x="5683762" y="3235793"/>
            <a:ext cx="105670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E21C6-9A0C-4B79-BBA1-46DF08AD038A}"/>
              </a:ext>
            </a:extLst>
          </p:cNvPr>
          <p:cNvSpPr txBox="1"/>
          <p:nvPr/>
        </p:nvSpPr>
        <p:spPr>
          <a:xfrm>
            <a:off x="7627975" y="3204580"/>
            <a:ext cx="2015424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99185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FFA00-1E6D-40DB-B460-15F9EB2D0AB8}"/>
              </a:ext>
            </a:extLst>
          </p:cNvPr>
          <p:cNvSpPr txBox="1"/>
          <p:nvPr/>
        </p:nvSpPr>
        <p:spPr>
          <a:xfrm>
            <a:off x="155340" y="248648"/>
            <a:ext cx="104953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Reconstructed Images (Chu, Zhmoginov and Sandler, NIPSW 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39BB8-2C82-4F97-AAD5-939F3673D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33"/>
          <a:stretch/>
        </p:blipFill>
        <p:spPr>
          <a:xfrm>
            <a:off x="2225570" y="763444"/>
            <a:ext cx="7740860" cy="2545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6AA45-339D-49E2-ADAF-7CA33458E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2" b="11127"/>
          <a:stretch/>
        </p:blipFill>
        <p:spPr>
          <a:xfrm>
            <a:off x="3395702" y="3766860"/>
            <a:ext cx="5539659" cy="272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0B1BD-AB9C-4E7A-9C05-340A2E8DF6FE}"/>
              </a:ext>
            </a:extLst>
          </p:cNvPr>
          <p:cNvSpPr txBox="1"/>
          <p:nvPr/>
        </p:nvSpPr>
        <p:spPr>
          <a:xfrm>
            <a:off x="3313003" y="3235793"/>
            <a:ext cx="83227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C8876-F87E-4A64-8619-00F517C3A9A9}"/>
              </a:ext>
            </a:extLst>
          </p:cNvPr>
          <p:cNvSpPr txBox="1"/>
          <p:nvPr/>
        </p:nvSpPr>
        <p:spPr>
          <a:xfrm>
            <a:off x="5683762" y="3235793"/>
            <a:ext cx="105670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E21C6-9A0C-4B79-BBA1-46DF08AD038A}"/>
              </a:ext>
            </a:extLst>
          </p:cNvPr>
          <p:cNvSpPr txBox="1"/>
          <p:nvPr/>
        </p:nvSpPr>
        <p:spPr>
          <a:xfrm>
            <a:off x="7627975" y="3204580"/>
            <a:ext cx="2015424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Reconstruction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E1E08-B3AE-49E1-9F6D-FC21FFC578A3}"/>
              </a:ext>
            </a:extLst>
          </p:cNvPr>
          <p:cNvSpPr txBox="1"/>
          <p:nvPr/>
        </p:nvSpPr>
        <p:spPr>
          <a:xfrm>
            <a:off x="3828432" y="6400539"/>
            <a:ext cx="2168542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Output 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B3F1E3-152A-4641-A3F3-5F46B91B246D}"/>
              </a:ext>
            </a:extLst>
          </p:cNvPr>
          <p:cNvSpPr txBox="1"/>
          <p:nvPr/>
        </p:nvSpPr>
        <p:spPr>
          <a:xfrm>
            <a:off x="6243456" y="6400540"/>
            <a:ext cx="243739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/>
              <a:t>Real Map Variance</a:t>
            </a:r>
          </a:p>
        </p:txBody>
      </p:sp>
    </p:spTree>
    <p:extLst>
      <p:ext uri="{BB962C8B-B14F-4D97-AF65-F5344CB8AC3E}">
        <p14:creationId xmlns:p14="http://schemas.microsoft.com/office/powerpoint/2010/main" val="21520480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1" y="2669977"/>
            <a:ext cx="11013141" cy="1518047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Failure cases</a:t>
            </a:r>
          </a:p>
        </p:txBody>
      </p:sp>
    </p:spTree>
    <p:extLst>
      <p:ext uri="{BB962C8B-B14F-4D97-AF65-F5344CB8AC3E}">
        <p14:creationId xmlns:p14="http://schemas.microsoft.com/office/powerpoint/2010/main" val="198975958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0676"/>
          <a:stretch/>
        </p:blipFill>
        <p:spPr>
          <a:xfrm>
            <a:off x="215347" y="200512"/>
            <a:ext cx="4380487" cy="66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919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7" y="200512"/>
            <a:ext cx="8880987" cy="66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5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7" y="200512"/>
            <a:ext cx="8880987" cy="6660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2359" y="393466"/>
            <a:ext cx="1966244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ImageNet </a:t>
            </a:r>
          </a:p>
          <a:p>
            <a:pPr algn="ctr"/>
            <a:r>
              <a:rPr lang="en-US" sz="2667" dirty="0"/>
              <a:t>“Wild horse”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33" y="1328767"/>
            <a:ext cx="1524000" cy="152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65" y="2528899"/>
            <a:ext cx="1524000" cy="152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518" y="3549013"/>
            <a:ext cx="1524000" cy="152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33" y="4539359"/>
            <a:ext cx="1524000" cy="1524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8345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CD286-B986-4107-8EA9-F1176928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959" y="968727"/>
            <a:ext cx="8704084" cy="43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888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6A4F-39AC-4A97-8CC6-103AE1E2C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63145"/>
            <a:ext cx="9144000" cy="996893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72452-911B-4FE3-BD47-0E1C9389D420}"/>
              </a:ext>
            </a:extLst>
          </p:cNvPr>
          <p:cNvSpPr txBox="1"/>
          <p:nvPr/>
        </p:nvSpPr>
        <p:spPr>
          <a:xfrm>
            <a:off x="1524000" y="1798425"/>
            <a:ext cx="8365600" cy="326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cs typeface="Helvetica" panose="020B0604020202020204" pitchFamily="34" charset="0"/>
              </a:rPr>
              <a:t>Multi-modality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cs typeface="Helvetica" panose="020B0604020202020204" pitchFamily="34" charset="0"/>
              </a:rPr>
              <a:t>Style control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cs typeface="Helvetica" panose="020B0604020202020204" pitchFamily="34" charset="0"/>
              </a:rPr>
              <a:t>More than two domains</a:t>
            </a:r>
          </a:p>
        </p:txBody>
      </p:sp>
    </p:spTree>
    <p:extLst>
      <p:ext uri="{BB962C8B-B14F-4D97-AF65-F5344CB8AC3E}">
        <p14:creationId xmlns:p14="http://schemas.microsoft.com/office/powerpoint/2010/main" val="4968516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9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9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2904</Words>
  <Application>Microsoft Macintosh PowerPoint</Application>
  <PresentationFormat>Widescreen</PresentationFormat>
  <Paragraphs>726</Paragraphs>
  <Slides>114</Slides>
  <Notes>76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3" baseType="lpstr">
      <vt:lpstr>Adobe Clean</vt:lpstr>
      <vt:lpstr>Arial</vt:lpstr>
      <vt:lpstr>Calibri</vt:lpstr>
      <vt:lpstr>Calibri Light</vt:lpstr>
      <vt:lpstr>Cambria Math</vt:lpstr>
      <vt:lpstr>Courier New</vt:lpstr>
      <vt:lpstr>Helvetica</vt:lpstr>
      <vt:lpstr>Times New Roman</vt:lpstr>
      <vt:lpstr>Office Theme</vt:lpstr>
      <vt:lpstr>Generative Adversarial Networks. Cycle GAN</vt:lpstr>
      <vt:lpstr>PowerPoint Presentation</vt:lpstr>
      <vt:lpstr>PowerPoint Presentation</vt:lpstr>
      <vt:lpstr>PowerPoint Presentation</vt:lpstr>
      <vt:lpstr>Probabilistic Generative Models</vt:lpstr>
      <vt:lpstr>Synthesizing Examples From Probabilistic Generative Model</vt:lpstr>
      <vt:lpstr>Maximum Likelihood Estimation</vt:lpstr>
      <vt:lpstr>Density function Pr_"model"  (x|θ)</vt:lpstr>
      <vt:lpstr>Adversarial Networks</vt:lpstr>
      <vt:lpstr>Generative Model</vt:lpstr>
      <vt:lpstr>Discriminative Model</vt:lpstr>
      <vt:lpstr>Training Procedure: Basic Idea</vt:lpstr>
      <vt:lpstr>Loss Functions</vt:lpstr>
      <vt:lpstr>Training Procedure</vt:lpstr>
      <vt:lpstr>The Discriminator Has a Straightforward Task</vt:lpstr>
      <vt:lpstr>Three Reasons That It’s a Miracle GANs Work</vt:lpstr>
      <vt:lpstr>Do Generator Losses Matter? (Goodfellow, 2014)</vt:lpstr>
      <vt:lpstr>Deconvolutional GANs (DCGAN) (Radford et al., 2015)</vt:lpstr>
      <vt:lpstr>Deconvolutional GANs (DCGAN) (Radford et al., 2015)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Labels Can Improve Generated Samples</vt:lpstr>
      <vt:lpstr>Using Labels Can Improve Generated Samples (Denton et al., 2015)</vt:lpstr>
      <vt:lpstr>With Image Pyramid, Can Also Seed Generator With Low-Res Image + Class (Denton et al., 2015)</vt:lpstr>
      <vt:lpstr>PowerPoint Presentation</vt:lpstr>
      <vt:lpstr>Schemes to Ensure Samples Are Diverse (Salimans et al., 2016)</vt:lpstr>
      <vt:lpstr>PowerPoint Presentation</vt:lpstr>
      <vt:lpstr>Cherry Picked Results</vt:lpstr>
      <vt:lpstr>Problems With Counting</vt:lpstr>
      <vt:lpstr>Problems With Perspective</vt:lpstr>
      <vt:lpstr>Problems With Global Structure</vt:lpstr>
      <vt:lpstr>Beyond Labels: Providing Images as Input to Generator: Next Video Frame Prediction (Lotter et al., 2016)</vt:lpstr>
      <vt:lpstr>Beyond Labels: Providing Images as Input to Generator: Next Video Frame Prediction (Lotter et al., 2016)</vt:lpstr>
      <vt:lpstr>Visually-Aware Fashion Recommendation and Design With GANs (Kang et al., 2017)</vt:lpstr>
      <vt:lpstr>Visually-Aware Fashion Recommendation and Design With GANs (Kang et al., 2017)</vt:lpstr>
      <vt:lpstr>Visually-Aware Fashion Recommendation and Design With GANs (Kang et al., 2017)</vt:lpstr>
      <vt:lpstr>PowerPoint Presentation</vt:lpstr>
      <vt:lpstr>Cycle GAN</vt:lpstr>
      <vt:lpstr>Image-to-Image Translation with pix2pix</vt:lpstr>
      <vt:lpstr>Cycle GANs [Zhu et al., ICC V2017]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Collection Style Transfer</vt:lpstr>
      <vt:lpstr>PowerPoint Presentation</vt:lpstr>
      <vt:lpstr>Monet’s paintings → photos</vt:lpstr>
      <vt:lpstr>Monet’s paintings → photos</vt:lpstr>
      <vt:lpstr>PowerPoint Presentation</vt:lpstr>
      <vt:lpstr>Why CycleGAN works</vt:lpstr>
      <vt:lpstr>Style and Content Separation</vt:lpstr>
      <vt:lpstr>Neural Style Transfer [Gatys et al. 2015]</vt:lpstr>
      <vt:lpstr>PowerPoint Presentation</vt:lpstr>
      <vt:lpstr>PowerPoint Presentation</vt:lpstr>
      <vt:lpstr>Applications</vt:lpstr>
      <vt:lpstr>CG2Real: GTA5 → real streetview</vt:lpstr>
      <vt:lpstr>Real2CG: real streetview → GTA</vt:lpstr>
      <vt:lpstr>PowerPoint Presentation</vt:lpstr>
      <vt:lpstr>Domain Adaptation with CycleGAN</vt:lpstr>
      <vt:lpstr>Domain Adaptation with CycleGAN</vt:lpstr>
      <vt:lpstr>Domain Adaptation with CycleGAN</vt:lpstr>
      <vt:lpstr>PowerPoint Presentation</vt:lpstr>
      <vt:lpstr>Photo Enhancement</vt:lpstr>
      <vt:lpstr>Image Dehazing</vt:lpstr>
      <vt:lpstr>Unsupervised Motion Retargeting</vt:lpstr>
      <vt:lpstr>PowerPoint Presentation</vt:lpstr>
      <vt:lpstr>Applications Beyond Computer Vision</vt:lpstr>
      <vt:lpstr>PowerPoint Presentation</vt:lpstr>
      <vt:lpstr>PowerPoint Presentation</vt:lpstr>
      <vt:lpstr>PowerPoint Presentation</vt:lpstr>
      <vt:lpstr>PowerPoint Presentation</vt:lpstr>
      <vt:lpstr>Reconstucted Images</vt:lpstr>
      <vt:lpstr>PowerPoint Presentation</vt:lpstr>
      <vt:lpstr>PowerPoint Presentation</vt:lpstr>
      <vt:lpstr>PowerPoint Presentation</vt:lpstr>
      <vt:lpstr>Failure cases</vt:lpstr>
      <vt:lpstr>PowerPoint Presentation</vt:lpstr>
      <vt:lpstr>PowerPoint Presentation</vt:lpstr>
      <vt:lpstr>PowerPoint Presentation</vt:lpstr>
      <vt:lpstr>PowerPoint Presentation</vt:lpstr>
      <vt:lpstr>Beyond CycleGAN</vt:lpstr>
      <vt:lpstr>Beyond CycleGAN</vt:lpstr>
      <vt:lpstr>PowerPoint Presentation</vt:lpstr>
      <vt:lpstr>PowerPoint Presentation</vt:lpstr>
      <vt:lpstr>PowerPoint Presentation</vt:lpstr>
      <vt:lpstr>Beyond CycleGAN</vt:lpstr>
      <vt:lpstr>PowerPoint Presentation</vt:lpstr>
      <vt:lpstr>PowerPoint Presentation</vt:lpstr>
      <vt:lpstr>PowerPoint Presentation</vt:lpstr>
      <vt:lpstr>Beyond CycleGAN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Turn Real People Into Anime 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Zhifei Zhang</dc:creator>
  <cp:lastModifiedBy>Radu Ionescu</cp:lastModifiedBy>
  <cp:revision>132</cp:revision>
  <dcterms:created xsi:type="dcterms:W3CDTF">2018-10-18T02:46:28Z</dcterms:created>
  <dcterms:modified xsi:type="dcterms:W3CDTF">2024-11-14T14:55:15Z</dcterms:modified>
</cp:coreProperties>
</file>